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41"/>
  </p:notesMasterIdLst>
  <p:handoutMasterIdLst>
    <p:handoutMasterId r:id="rId42"/>
  </p:handoutMasterIdLst>
  <p:sldIdLst>
    <p:sldId id="314" r:id="rId2"/>
    <p:sldId id="257" r:id="rId3"/>
    <p:sldId id="258" r:id="rId4"/>
    <p:sldId id="259" r:id="rId5"/>
    <p:sldId id="260" r:id="rId6"/>
    <p:sldId id="261" r:id="rId7"/>
    <p:sldId id="262" r:id="rId8"/>
    <p:sldId id="292" r:id="rId9"/>
    <p:sldId id="265" r:id="rId10"/>
    <p:sldId id="266" r:id="rId11"/>
    <p:sldId id="267" r:id="rId12"/>
    <p:sldId id="268" r:id="rId13"/>
    <p:sldId id="269" r:id="rId14"/>
    <p:sldId id="271" r:id="rId15"/>
    <p:sldId id="272" r:id="rId16"/>
    <p:sldId id="298" r:id="rId17"/>
    <p:sldId id="299" r:id="rId18"/>
    <p:sldId id="273" r:id="rId19"/>
    <p:sldId id="274" r:id="rId20"/>
    <p:sldId id="275" r:id="rId21"/>
    <p:sldId id="277" r:id="rId22"/>
    <p:sldId id="300" r:id="rId23"/>
    <p:sldId id="278" r:id="rId24"/>
    <p:sldId id="279" r:id="rId25"/>
    <p:sldId id="280" r:id="rId26"/>
    <p:sldId id="281" r:id="rId27"/>
    <p:sldId id="282" r:id="rId28"/>
    <p:sldId id="283" r:id="rId29"/>
    <p:sldId id="284" r:id="rId30"/>
    <p:sldId id="285" r:id="rId31"/>
    <p:sldId id="286" r:id="rId32"/>
    <p:sldId id="287" r:id="rId33"/>
    <p:sldId id="304" r:id="rId34"/>
    <p:sldId id="309" r:id="rId35"/>
    <p:sldId id="313" r:id="rId36"/>
    <p:sldId id="307" r:id="rId37"/>
    <p:sldId id="308" r:id="rId38"/>
    <p:sldId id="310" r:id="rId39"/>
    <p:sldId id="312" r:id="rId40"/>
  </p:sldIdLst>
  <p:sldSz cx="9144000" cy="6858000" type="screen4x3"/>
  <p:notesSz cx="6858000" cy="91011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 Leffingwell"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7DEFF"/>
    <a:srgbClr val="97E5FF"/>
    <a:srgbClr val="8EE2FF"/>
    <a:srgbClr val="8BD7F1"/>
    <a:srgbClr val="DEE1E6"/>
    <a:srgbClr val="595959"/>
    <a:srgbClr val="336600"/>
    <a:srgbClr val="FF9966"/>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7" autoAdjust="0"/>
    <p:restoredTop sz="98611" autoAdjust="0"/>
  </p:normalViewPr>
  <p:slideViewPr>
    <p:cSldViewPr snapToGrid="0" snapToObjects="1">
      <p:cViewPr>
        <p:scale>
          <a:sx n="80" d="100"/>
          <a:sy n="80" d="100"/>
        </p:scale>
        <p:origin x="-840" y="114"/>
      </p:cViewPr>
      <p:guideLst>
        <p:guide orient="horz" pos="2258"/>
        <p:guide orient="horz" pos="4228"/>
        <p:guide orient="horz" pos="111"/>
        <p:guide orient="horz" pos="437"/>
        <p:guide orient="horz" pos="639"/>
        <p:guide orient="horz" pos="1075"/>
        <p:guide orient="horz" pos="1209"/>
        <p:guide orient="horz" pos="3898"/>
        <p:guide orient="horz" pos="3041"/>
        <p:guide pos="2885"/>
        <p:guide pos="220"/>
        <p:guide pos="5288"/>
        <p:guide pos="562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7" d="100"/>
          <a:sy n="57" d="100"/>
        </p:scale>
        <p:origin x="-2286" y="-84"/>
      </p:cViewPr>
      <p:guideLst>
        <p:guide orient="horz" pos="2867"/>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44501"/>
            <a:ext cx="2971800" cy="455057"/>
          </a:xfrm>
          <a:prstGeom prst="rect">
            <a:avLst/>
          </a:prstGeom>
        </p:spPr>
        <p:txBody>
          <a:bodyPr vert="horz" lIns="91440" tIns="45720" rIns="91440" bIns="45720" rtlCol="0" anchor="b"/>
          <a:lstStyle>
            <a:lvl1pPr algn="r">
              <a:defRPr sz="1200"/>
            </a:lvl1pPr>
          </a:lstStyle>
          <a:p>
            <a:fld id="{21BF4816-14EF-D641-A5AB-1D409B5B8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160237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5057"/>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5057"/>
          </a:xfrm>
          <a:prstGeom prst="rect">
            <a:avLst/>
          </a:prstGeom>
        </p:spPr>
        <p:txBody>
          <a:bodyPr vert="horz" lIns="91440" tIns="45720" rIns="91440" bIns="45720" rtlCol="0"/>
          <a:lstStyle>
            <a:lvl1pPr algn="r">
              <a:defRPr sz="1200">
                <a:latin typeface="Arial"/>
              </a:defRPr>
            </a:lvl1pPr>
          </a:lstStyle>
          <a:p>
            <a:fld id="{3265713E-A514-4470-823F-2D78992CD43C}" type="datetimeFigureOut">
              <a:rPr lang="en-US" smtClean="0"/>
              <a:pPr/>
              <a:t>11/24/2019</a:t>
            </a:fld>
            <a:endParaRPr lang="en-US" dirty="0"/>
          </a:p>
        </p:txBody>
      </p:sp>
      <p:sp>
        <p:nvSpPr>
          <p:cNvPr id="4" name="Slide Image Placeholder 3"/>
          <p:cNvSpPr>
            <a:spLocks noGrp="1" noRot="1" noChangeAspect="1"/>
          </p:cNvSpPr>
          <p:nvPr>
            <p:ph type="sldImg" idx="2"/>
          </p:nvPr>
        </p:nvSpPr>
        <p:spPr>
          <a:xfrm>
            <a:off x="1154113" y="682625"/>
            <a:ext cx="4549775" cy="34131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23041"/>
            <a:ext cx="5486400" cy="40955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44501"/>
            <a:ext cx="2971800" cy="455057"/>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44501"/>
            <a:ext cx="2971800" cy="455057"/>
          </a:xfrm>
          <a:prstGeom prst="rect">
            <a:avLst/>
          </a:prstGeom>
        </p:spPr>
        <p:txBody>
          <a:bodyPr vert="horz" lIns="91440" tIns="45720" rIns="91440" bIns="45720" rtlCol="0" anchor="b"/>
          <a:lstStyle>
            <a:lvl1pPr algn="r">
              <a:defRPr sz="1200">
                <a:latin typeface="Arial"/>
              </a:defRPr>
            </a:lvl1pPr>
          </a:lstStyle>
          <a:p>
            <a:fld id="{F0EB2F42-7EB3-426A-AE0F-BE645EFDC311}" type="slidenum">
              <a:rPr lang="en-US" smtClean="0"/>
              <a:pPr/>
              <a:t>‹#›</a:t>
            </a:fld>
            <a:endParaRPr lang="en-US" dirty="0"/>
          </a:p>
        </p:txBody>
      </p:sp>
    </p:spTree>
    <p:extLst>
      <p:ext uri="{BB962C8B-B14F-4D97-AF65-F5344CB8AC3E}">
        <p14:creationId xmlns:p14="http://schemas.microsoft.com/office/powerpoint/2010/main" val="2044772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Title-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123" name="Rectangle 3"/>
          <p:cNvSpPr>
            <a:spLocks noGrp="1" noChangeArrowheads="1"/>
          </p:cNvSpPr>
          <p:nvPr>
            <p:ph type="ctrTitle"/>
          </p:nvPr>
        </p:nvSpPr>
        <p:spPr>
          <a:xfrm>
            <a:off x="778815" y="1136176"/>
            <a:ext cx="7223760" cy="1323975"/>
          </a:xfrm>
          <a:solidFill>
            <a:schemeClr val="accent1">
              <a:alpha val="0"/>
            </a:schemeClr>
          </a:solidFill>
          <a:effectLst/>
        </p:spPr>
        <p:txBody>
          <a:bodyPr tIns="45720" anchor="b" anchorCtr="0">
            <a:noAutofit/>
          </a:bodyPr>
          <a:lstStyle>
            <a:lvl1pPr algn="l" rtl="0" eaLnBrk="1" fontAlgn="base" hangingPunct="1">
              <a:spcBef>
                <a:spcPct val="0"/>
              </a:spcBef>
              <a:spcAft>
                <a:spcPct val="0"/>
              </a:spcAft>
              <a:defRPr lang="en-US" altLang="en-US" sz="3600" b="0" dirty="0">
                <a:solidFill>
                  <a:schemeClr val="bg1"/>
                </a:solidFill>
                <a:latin typeface="Arial"/>
                <a:ea typeface="+mj-ea"/>
                <a:cs typeface="Arial"/>
              </a:defRPr>
            </a:lvl1pPr>
          </a:lstStyle>
          <a:p>
            <a:r>
              <a:rPr lang="en-US" altLang="en-US" dirty="0" smtClean="0"/>
              <a:t>Click to edit Master title style</a:t>
            </a:r>
            <a:endParaRPr lang="en-US" altLang="en-US" dirty="0"/>
          </a:p>
        </p:txBody>
      </p:sp>
      <p:sp>
        <p:nvSpPr>
          <p:cNvPr id="5124" name="Rectangle 4"/>
          <p:cNvSpPr>
            <a:spLocks noGrp="1" noChangeArrowheads="1"/>
          </p:cNvSpPr>
          <p:nvPr>
            <p:ph type="subTitle" idx="1"/>
          </p:nvPr>
        </p:nvSpPr>
        <p:spPr>
          <a:xfrm>
            <a:off x="778815" y="2625222"/>
            <a:ext cx="6675120" cy="523220"/>
          </a:xfrm>
          <a:solidFill>
            <a:schemeClr val="accent1">
              <a:alpha val="0"/>
            </a:schemeClr>
          </a:solidFill>
          <a:effectLst/>
        </p:spPr>
        <p:txBody>
          <a:bodyPr>
            <a:noAutofit/>
          </a:bodyPr>
          <a:lstStyle>
            <a:lvl1pPr marL="0" indent="0" algn="l" rtl="0" eaLnBrk="1" fontAlgn="base" hangingPunct="1">
              <a:spcBef>
                <a:spcPts val="0"/>
              </a:spcBef>
              <a:spcAft>
                <a:spcPts val="200"/>
              </a:spcAft>
              <a:buClr>
                <a:schemeClr val="tx2"/>
              </a:buClr>
              <a:buSzPct val="100000"/>
              <a:buFont typeface="Wingdings" pitchFamily="2" charset="2"/>
              <a:buNone/>
              <a:defRPr lang="en-US" altLang="en-US" sz="2800" b="0" i="1" dirty="0">
                <a:solidFill>
                  <a:srgbClr val="97DEFF"/>
                </a:solidFill>
                <a:latin typeface="Arial"/>
                <a:ea typeface="+mn-ea"/>
                <a:cs typeface="Arial"/>
              </a:defRPr>
            </a:lvl1pPr>
          </a:lstStyle>
          <a:p>
            <a:r>
              <a:rPr lang="en-US" altLang="en-US" dirty="0" smtClean="0"/>
              <a:t>Click to edit Master subtitle style</a:t>
            </a:r>
            <a:endParaRPr lang="en-US" altLang="en-US" dirty="0"/>
          </a:p>
        </p:txBody>
      </p:sp>
      <p:pic>
        <p:nvPicPr>
          <p:cNvPr id="4" name="Picture 3"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59" y="6032501"/>
            <a:ext cx="2039470" cy="453782"/>
          </a:xfrm>
          <a:prstGeom prst="rect">
            <a:avLst/>
          </a:prstGeom>
        </p:spPr>
      </p:pic>
      <p:pic>
        <p:nvPicPr>
          <p:cNvPr id="5" name="Picture 4"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7723" y="6252882"/>
            <a:ext cx="2029572" cy="2334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Line Kicker Blue (A)">
    <p:spTree>
      <p:nvGrpSpPr>
        <p:cNvPr id="1" name=""/>
        <p:cNvGrpSpPr/>
        <p:nvPr/>
      </p:nvGrpSpPr>
      <p:grpSpPr>
        <a:xfrm>
          <a:off x="0" y="0"/>
          <a:ext cx="0" cy="0"/>
          <a:chOff x="0" y="0"/>
          <a:chExt cx="0" cy="0"/>
        </a:xfrm>
      </p:grpSpPr>
      <p:pic>
        <p:nvPicPr>
          <p:cNvPr id="18" name="Picture 17"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11" name="Rectangle 10"/>
          <p:cNvSpPr/>
          <p:nvPr userDrawn="1"/>
        </p:nvSpPr>
        <p:spPr>
          <a:xfrm>
            <a:off x="0" y="1021953"/>
            <a:ext cx="9144000" cy="796896"/>
          </a:xfrm>
          <a:prstGeom prst="rect">
            <a:avLst/>
          </a:prstGeom>
          <a:solidFill>
            <a:schemeClr val="accent1"/>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4" name="Title 1"/>
          <p:cNvSpPr>
            <a:spLocks noGrp="1"/>
          </p:cNvSpPr>
          <p:nvPr>
            <p:ph type="title"/>
          </p:nvPr>
        </p:nvSpPr>
        <p:spPr>
          <a:xfrm>
            <a:off x="569718" y="265176"/>
            <a:ext cx="8199419" cy="402336"/>
          </a:xfrm>
        </p:spPr>
        <p:txBody>
          <a:bodyPr/>
          <a:lstStyle>
            <a:lvl1pPr>
              <a:defRPr sz="3000">
                <a:solidFill>
                  <a:schemeClr val="tx2"/>
                </a:solidFill>
              </a:defRPr>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5" name="Text Placeholder 22"/>
          <p:cNvSpPr>
            <a:spLocks noGrp="1"/>
          </p:cNvSpPr>
          <p:nvPr>
            <p:ph type="body" sz="quarter" idx="10"/>
          </p:nvPr>
        </p:nvSpPr>
        <p:spPr>
          <a:xfrm>
            <a:off x="569408" y="1059581"/>
            <a:ext cx="8200038" cy="709011"/>
          </a:xfrm>
          <a:solidFill>
            <a:schemeClr val="accent1">
              <a:alpha val="0"/>
            </a:schemeClr>
          </a:solidFill>
        </p:spPr>
        <p:txBody>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Text Placeholder 12"/>
          <p:cNvSpPr>
            <a:spLocks noGrp="1"/>
          </p:cNvSpPr>
          <p:nvPr>
            <p:ph type="body" sz="quarter" idx="13"/>
          </p:nvPr>
        </p:nvSpPr>
        <p:spPr>
          <a:xfrm>
            <a:off x="569717" y="2152953"/>
            <a:ext cx="8101999" cy="4051904"/>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6"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99354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2-Line Kicker Blue (B))">
    <p:spTree>
      <p:nvGrpSpPr>
        <p:cNvPr id="1" name=""/>
        <p:cNvGrpSpPr/>
        <p:nvPr/>
      </p:nvGrpSpPr>
      <p:grpSpPr>
        <a:xfrm>
          <a:off x="0" y="0"/>
          <a:ext cx="0" cy="0"/>
          <a:chOff x="0" y="0"/>
          <a:chExt cx="0" cy="0"/>
        </a:xfrm>
      </p:grpSpPr>
      <p:pic>
        <p:nvPicPr>
          <p:cNvPr id="19" name="Picture 18"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11" name="Rectangle 10"/>
          <p:cNvSpPr/>
          <p:nvPr userDrawn="1"/>
        </p:nvSpPr>
        <p:spPr>
          <a:xfrm>
            <a:off x="0" y="1021953"/>
            <a:ext cx="9144000" cy="796896"/>
          </a:xfrm>
          <a:prstGeom prst="rect">
            <a:avLst/>
          </a:prstGeom>
          <a:solidFill>
            <a:schemeClr val="accent1"/>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4" name="Title 1"/>
          <p:cNvSpPr>
            <a:spLocks noGrp="1"/>
          </p:cNvSpPr>
          <p:nvPr>
            <p:ph type="title"/>
          </p:nvPr>
        </p:nvSpPr>
        <p:spPr>
          <a:xfrm>
            <a:off x="569718" y="265176"/>
            <a:ext cx="8199419" cy="402336"/>
          </a:xfrm>
        </p:spPr>
        <p:txBody>
          <a:bodyPr/>
          <a:lstStyle>
            <a:lvl1pPr>
              <a:defRPr sz="3000">
                <a:solidFill>
                  <a:schemeClr val="tx2"/>
                </a:solidFill>
              </a:defRPr>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5" name="Text Placeholder 22"/>
          <p:cNvSpPr>
            <a:spLocks noGrp="1"/>
          </p:cNvSpPr>
          <p:nvPr>
            <p:ph type="body" sz="quarter" idx="10"/>
          </p:nvPr>
        </p:nvSpPr>
        <p:spPr>
          <a:xfrm>
            <a:off x="569408" y="1059581"/>
            <a:ext cx="8200038" cy="709011"/>
          </a:xfrm>
          <a:solidFill>
            <a:schemeClr val="accent1">
              <a:alpha val="0"/>
            </a:schemeClr>
          </a:solidFill>
        </p:spPr>
        <p:txBody>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6" name="Text Placeholder 12"/>
          <p:cNvSpPr>
            <a:spLocks noGrp="1"/>
          </p:cNvSpPr>
          <p:nvPr>
            <p:ph type="body" sz="quarter" idx="13"/>
          </p:nvPr>
        </p:nvSpPr>
        <p:spPr>
          <a:xfrm>
            <a:off x="569408" y="2250470"/>
            <a:ext cx="4983087" cy="384553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8"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247193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Line Kicker Blue (B))">
    <p:spTree>
      <p:nvGrpSpPr>
        <p:cNvPr id="1" name=""/>
        <p:cNvGrpSpPr/>
        <p:nvPr/>
      </p:nvGrpSpPr>
      <p:grpSpPr>
        <a:xfrm>
          <a:off x="0" y="0"/>
          <a:ext cx="0" cy="0"/>
          <a:chOff x="0" y="0"/>
          <a:chExt cx="0" cy="0"/>
        </a:xfrm>
      </p:grpSpPr>
      <p:pic>
        <p:nvPicPr>
          <p:cNvPr id="19" name="Picture 18"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11" name="Rectangle 10"/>
          <p:cNvSpPr/>
          <p:nvPr userDrawn="1"/>
        </p:nvSpPr>
        <p:spPr>
          <a:xfrm>
            <a:off x="0" y="1021953"/>
            <a:ext cx="9144000" cy="796896"/>
          </a:xfrm>
          <a:prstGeom prst="rect">
            <a:avLst/>
          </a:prstGeom>
          <a:solidFill>
            <a:schemeClr val="accent1"/>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4" name="Title 1"/>
          <p:cNvSpPr>
            <a:spLocks noGrp="1"/>
          </p:cNvSpPr>
          <p:nvPr>
            <p:ph type="title"/>
          </p:nvPr>
        </p:nvSpPr>
        <p:spPr>
          <a:xfrm>
            <a:off x="569718" y="265176"/>
            <a:ext cx="8199419" cy="402336"/>
          </a:xfrm>
        </p:spPr>
        <p:txBody>
          <a:bodyPr/>
          <a:lstStyle>
            <a:lvl1pPr>
              <a:defRPr sz="3000">
                <a:solidFill>
                  <a:schemeClr val="tx2"/>
                </a:solidFill>
              </a:defRPr>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5" name="Text Placeholder 22"/>
          <p:cNvSpPr>
            <a:spLocks noGrp="1"/>
          </p:cNvSpPr>
          <p:nvPr>
            <p:ph type="body" sz="quarter" idx="10"/>
          </p:nvPr>
        </p:nvSpPr>
        <p:spPr>
          <a:xfrm>
            <a:off x="569408" y="1059581"/>
            <a:ext cx="8200038" cy="709011"/>
          </a:xfrm>
          <a:solidFill>
            <a:schemeClr val="accent1">
              <a:alpha val="0"/>
            </a:schemeClr>
          </a:solidFill>
        </p:spPr>
        <p:txBody>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6" name="Text Placeholder 12"/>
          <p:cNvSpPr>
            <a:spLocks noGrp="1"/>
          </p:cNvSpPr>
          <p:nvPr>
            <p:ph type="body" sz="quarter" idx="13"/>
          </p:nvPr>
        </p:nvSpPr>
        <p:spPr>
          <a:xfrm>
            <a:off x="3713237" y="2250470"/>
            <a:ext cx="4983087" cy="384553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8"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6908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 Kicker Blue (A)">
    <p:spTree>
      <p:nvGrpSpPr>
        <p:cNvPr id="1" name=""/>
        <p:cNvGrpSpPr/>
        <p:nvPr/>
      </p:nvGrpSpPr>
      <p:grpSpPr>
        <a:xfrm>
          <a:off x="0" y="0"/>
          <a:ext cx="0" cy="0"/>
          <a:chOff x="0" y="0"/>
          <a:chExt cx="0" cy="0"/>
        </a:xfrm>
      </p:grpSpPr>
      <p:pic>
        <p:nvPicPr>
          <p:cNvPr id="2" name="Picture 1"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9" name="Title 1"/>
          <p:cNvSpPr>
            <a:spLocks noGrp="1"/>
          </p:cNvSpPr>
          <p:nvPr>
            <p:ph type="title"/>
          </p:nvPr>
        </p:nvSpPr>
        <p:spPr>
          <a:xfrm>
            <a:off x="498082" y="265176"/>
            <a:ext cx="8147837" cy="402336"/>
          </a:xfrm>
          <a:solidFill>
            <a:schemeClr val="accent1">
              <a:alpha val="0"/>
            </a:schemeClr>
          </a:solid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3000" b="0" dirty="0">
                <a:solidFill>
                  <a:srgbClr val="FFFFFF"/>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2" name="Picture 11"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5" name="Picture 14"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9" name="Text Placeholder 12"/>
          <p:cNvSpPr>
            <a:spLocks noGrp="1"/>
          </p:cNvSpPr>
          <p:nvPr>
            <p:ph type="body" sz="quarter" idx="13"/>
          </p:nvPr>
        </p:nvSpPr>
        <p:spPr>
          <a:xfrm>
            <a:off x="569717" y="1487714"/>
            <a:ext cx="8101999" cy="4717143"/>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2669881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 Kicker Blue (B)">
    <p:spTree>
      <p:nvGrpSpPr>
        <p:cNvPr id="1" name=""/>
        <p:cNvGrpSpPr/>
        <p:nvPr/>
      </p:nvGrpSpPr>
      <p:grpSpPr>
        <a:xfrm>
          <a:off x="0" y="0"/>
          <a:ext cx="0" cy="0"/>
          <a:chOff x="0" y="0"/>
          <a:chExt cx="0" cy="0"/>
        </a:xfrm>
      </p:grpSpPr>
      <p:pic>
        <p:nvPicPr>
          <p:cNvPr id="2" name="Picture 1"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9" name="Title 1"/>
          <p:cNvSpPr>
            <a:spLocks noGrp="1"/>
          </p:cNvSpPr>
          <p:nvPr>
            <p:ph type="title"/>
          </p:nvPr>
        </p:nvSpPr>
        <p:spPr>
          <a:xfrm>
            <a:off x="498082" y="265176"/>
            <a:ext cx="8147837" cy="402336"/>
          </a:xfrm>
          <a:solidFill>
            <a:schemeClr val="accent1">
              <a:alpha val="0"/>
            </a:schemeClr>
          </a:solid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3000" b="0" dirty="0">
                <a:solidFill>
                  <a:srgbClr val="FFFFFF"/>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2" name="Picture 11"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5" name="Picture 14"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1" name="Text Placeholder 12"/>
          <p:cNvSpPr>
            <a:spLocks noGrp="1"/>
          </p:cNvSpPr>
          <p:nvPr>
            <p:ph type="body" sz="quarter" idx="13"/>
          </p:nvPr>
        </p:nvSpPr>
        <p:spPr>
          <a:xfrm>
            <a:off x="498082"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3"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51709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 Kicker Blue (B)">
    <p:spTree>
      <p:nvGrpSpPr>
        <p:cNvPr id="1" name=""/>
        <p:cNvGrpSpPr/>
        <p:nvPr/>
      </p:nvGrpSpPr>
      <p:grpSpPr>
        <a:xfrm>
          <a:off x="0" y="0"/>
          <a:ext cx="0" cy="0"/>
          <a:chOff x="0" y="0"/>
          <a:chExt cx="0" cy="0"/>
        </a:xfrm>
      </p:grpSpPr>
      <p:pic>
        <p:nvPicPr>
          <p:cNvPr id="2" name="Picture 1"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9" name="Title 1"/>
          <p:cNvSpPr>
            <a:spLocks noGrp="1"/>
          </p:cNvSpPr>
          <p:nvPr>
            <p:ph type="title"/>
          </p:nvPr>
        </p:nvSpPr>
        <p:spPr>
          <a:xfrm>
            <a:off x="498082" y="265176"/>
            <a:ext cx="8147837" cy="402336"/>
          </a:xfrm>
          <a:solidFill>
            <a:schemeClr val="accent1">
              <a:alpha val="0"/>
            </a:schemeClr>
          </a:solid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3000" b="0" dirty="0">
                <a:solidFill>
                  <a:srgbClr val="FFFFFF"/>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2" name="Picture 11"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5" name="Picture 14"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1" name="Text Placeholder 12"/>
          <p:cNvSpPr>
            <a:spLocks noGrp="1"/>
          </p:cNvSpPr>
          <p:nvPr>
            <p:ph type="body" sz="quarter" idx="13"/>
          </p:nvPr>
        </p:nvSpPr>
        <p:spPr>
          <a:xfrm>
            <a:off x="3662476"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3"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449368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1-Line Kicker Yellow (A)">
    <p:spTree>
      <p:nvGrpSpPr>
        <p:cNvPr id="1" name=""/>
        <p:cNvGrpSpPr/>
        <p:nvPr/>
      </p:nvGrpSpPr>
      <p:grpSpPr>
        <a:xfrm>
          <a:off x="0" y="0"/>
          <a:ext cx="0" cy="0"/>
          <a:chOff x="0" y="0"/>
          <a:chExt cx="0" cy="0"/>
        </a:xfrm>
      </p:grpSpPr>
      <p:pic>
        <p:nvPicPr>
          <p:cNvPr id="3" name="Picture 2"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Rectangle 1"/>
          <p:cNvSpPr/>
          <p:nvPr userDrawn="1"/>
        </p:nvSpPr>
        <p:spPr bwMode="auto">
          <a:xfrm>
            <a:off x="0" y="980728"/>
            <a:ext cx="9144000" cy="523220"/>
          </a:xfrm>
          <a:prstGeom prst="rect">
            <a:avLst/>
          </a:prstGeom>
          <a:solidFill>
            <a:schemeClr val="accent4"/>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r>
              <a:rPr lang="en-US" sz="2200" i="1" dirty="0" smtClean="0"/>
              <a:t>         </a:t>
            </a:r>
          </a:p>
        </p:txBody>
      </p:sp>
      <p:sp>
        <p:nvSpPr>
          <p:cNvPr id="5" name="Title 1"/>
          <p:cNvSpPr>
            <a:spLocks noGrp="1"/>
          </p:cNvSpPr>
          <p:nvPr>
            <p:ph type="title"/>
          </p:nvPr>
        </p:nvSpPr>
        <p:spPr>
          <a:xfrm>
            <a:off x="438673" y="265176"/>
            <a:ext cx="8266654" cy="402336"/>
          </a:xfrm>
          <a:solidFill>
            <a:schemeClr val="accent1">
              <a:alpha val="0"/>
            </a:schemeClr>
          </a:solidFill>
        </p:spPr>
        <p:txBody>
          <a:bodyPr/>
          <a:lstStyle>
            <a:lvl1pPr>
              <a:defRPr sz="3000">
                <a:solidFill>
                  <a:srgbClr val="FFFFFF"/>
                </a:solidFill>
              </a:defRPr>
            </a:lvl1pPr>
          </a:lstStyle>
          <a:p>
            <a:r>
              <a:rPr lang="en-US" dirty="0" smtClean="0"/>
              <a:t>Click to edit Master title style</a:t>
            </a:r>
            <a:endParaRPr lang="en-US" dirty="0"/>
          </a:p>
        </p:txBody>
      </p:sp>
      <p:sp>
        <p:nvSpPr>
          <p:cNvPr id="14" name="Text Placeholder 22"/>
          <p:cNvSpPr>
            <a:spLocks noGrp="1"/>
          </p:cNvSpPr>
          <p:nvPr userDrawn="1">
            <p:ph type="body" sz="quarter" idx="10"/>
          </p:nvPr>
        </p:nvSpPr>
        <p:spPr>
          <a:xfrm>
            <a:off x="497417" y="1046462"/>
            <a:ext cx="8149166" cy="430887"/>
          </a:xfrm>
        </p:spPr>
        <p:txBody>
          <a:bodyPr/>
          <a:lstStyle>
            <a:lvl1pPr marL="0" indent="0" algn="ctr">
              <a:buNone/>
              <a:defRPr sz="2200">
                <a:solidFill>
                  <a:schemeClr val="tx1">
                    <a:lumMod val="75000"/>
                    <a:lumOff val="25000"/>
                  </a:schemeClr>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5" name="Picture 14"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6" name="Picture 15"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8" name="Text Placeholder 12"/>
          <p:cNvSpPr>
            <a:spLocks noGrp="1"/>
          </p:cNvSpPr>
          <p:nvPr>
            <p:ph type="body" sz="quarter" idx="13"/>
          </p:nvPr>
        </p:nvSpPr>
        <p:spPr>
          <a:xfrm>
            <a:off x="569717" y="2007810"/>
            <a:ext cx="8101999" cy="4197047"/>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4081795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1-Line Kicker Yellow (A)">
    <p:spTree>
      <p:nvGrpSpPr>
        <p:cNvPr id="1" name=""/>
        <p:cNvGrpSpPr/>
        <p:nvPr/>
      </p:nvGrpSpPr>
      <p:grpSpPr>
        <a:xfrm>
          <a:off x="0" y="0"/>
          <a:ext cx="0" cy="0"/>
          <a:chOff x="0" y="0"/>
          <a:chExt cx="0" cy="0"/>
        </a:xfrm>
      </p:grpSpPr>
      <p:pic>
        <p:nvPicPr>
          <p:cNvPr id="3" name="Picture 2"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Rectangle 1"/>
          <p:cNvSpPr/>
          <p:nvPr userDrawn="1"/>
        </p:nvSpPr>
        <p:spPr bwMode="auto">
          <a:xfrm>
            <a:off x="0" y="980728"/>
            <a:ext cx="9144000" cy="523220"/>
          </a:xfrm>
          <a:prstGeom prst="rect">
            <a:avLst/>
          </a:prstGeom>
          <a:solidFill>
            <a:schemeClr val="accent4"/>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r>
              <a:rPr lang="en-US" sz="2200" i="1" dirty="0" smtClean="0"/>
              <a:t>         </a:t>
            </a:r>
          </a:p>
        </p:txBody>
      </p:sp>
      <p:sp>
        <p:nvSpPr>
          <p:cNvPr id="5" name="Title 1"/>
          <p:cNvSpPr>
            <a:spLocks noGrp="1"/>
          </p:cNvSpPr>
          <p:nvPr>
            <p:ph type="title"/>
          </p:nvPr>
        </p:nvSpPr>
        <p:spPr>
          <a:xfrm>
            <a:off x="438673" y="265176"/>
            <a:ext cx="8266654" cy="402336"/>
          </a:xfrm>
          <a:solidFill>
            <a:schemeClr val="accent1">
              <a:alpha val="0"/>
            </a:schemeClr>
          </a:solidFill>
        </p:spPr>
        <p:txBody>
          <a:bodyPr/>
          <a:lstStyle>
            <a:lvl1pPr>
              <a:defRPr sz="3000">
                <a:solidFill>
                  <a:srgbClr val="FFFFFF"/>
                </a:solidFill>
              </a:defRPr>
            </a:lvl1pPr>
          </a:lstStyle>
          <a:p>
            <a:r>
              <a:rPr lang="en-US" dirty="0" smtClean="0"/>
              <a:t>Click to edit Master title style</a:t>
            </a:r>
            <a:endParaRPr lang="en-US" dirty="0"/>
          </a:p>
        </p:txBody>
      </p:sp>
      <p:sp>
        <p:nvSpPr>
          <p:cNvPr id="14" name="Text Placeholder 22"/>
          <p:cNvSpPr>
            <a:spLocks noGrp="1"/>
          </p:cNvSpPr>
          <p:nvPr userDrawn="1">
            <p:ph type="body" sz="quarter" idx="10"/>
          </p:nvPr>
        </p:nvSpPr>
        <p:spPr>
          <a:xfrm>
            <a:off x="497417" y="1046462"/>
            <a:ext cx="8149166" cy="430887"/>
          </a:xfrm>
        </p:spPr>
        <p:txBody>
          <a:bodyPr/>
          <a:lstStyle>
            <a:lvl1pPr marL="0" indent="0" algn="ctr">
              <a:buNone/>
              <a:defRPr sz="2200">
                <a:solidFill>
                  <a:schemeClr val="tx1">
                    <a:lumMod val="75000"/>
                    <a:lumOff val="25000"/>
                  </a:schemeClr>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5" name="Picture 14"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6" name="Picture 15"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7" name="Text Placeholder 12"/>
          <p:cNvSpPr>
            <a:spLocks noGrp="1"/>
          </p:cNvSpPr>
          <p:nvPr>
            <p:ph type="body" sz="quarter" idx="13"/>
          </p:nvPr>
        </p:nvSpPr>
        <p:spPr>
          <a:xfrm>
            <a:off x="497417" y="1886858"/>
            <a:ext cx="4983087" cy="4245428"/>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66515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1-Line Kicker Yellow (A)">
    <p:spTree>
      <p:nvGrpSpPr>
        <p:cNvPr id="1" name=""/>
        <p:cNvGrpSpPr/>
        <p:nvPr/>
      </p:nvGrpSpPr>
      <p:grpSpPr>
        <a:xfrm>
          <a:off x="0" y="0"/>
          <a:ext cx="0" cy="0"/>
          <a:chOff x="0" y="0"/>
          <a:chExt cx="0" cy="0"/>
        </a:xfrm>
      </p:grpSpPr>
      <p:pic>
        <p:nvPicPr>
          <p:cNvPr id="3" name="Picture 2"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Rectangle 1"/>
          <p:cNvSpPr/>
          <p:nvPr userDrawn="1"/>
        </p:nvSpPr>
        <p:spPr bwMode="auto">
          <a:xfrm>
            <a:off x="0" y="980728"/>
            <a:ext cx="9144000" cy="523220"/>
          </a:xfrm>
          <a:prstGeom prst="rect">
            <a:avLst/>
          </a:prstGeom>
          <a:solidFill>
            <a:schemeClr val="accent4"/>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r>
              <a:rPr lang="en-US" sz="2200" i="1" dirty="0" smtClean="0"/>
              <a:t>         </a:t>
            </a:r>
          </a:p>
        </p:txBody>
      </p:sp>
      <p:sp>
        <p:nvSpPr>
          <p:cNvPr id="5" name="Title 1"/>
          <p:cNvSpPr>
            <a:spLocks noGrp="1"/>
          </p:cNvSpPr>
          <p:nvPr>
            <p:ph type="title"/>
          </p:nvPr>
        </p:nvSpPr>
        <p:spPr>
          <a:xfrm>
            <a:off x="438673" y="265176"/>
            <a:ext cx="8266654" cy="402336"/>
          </a:xfrm>
          <a:solidFill>
            <a:schemeClr val="accent1">
              <a:alpha val="0"/>
            </a:schemeClr>
          </a:solidFill>
        </p:spPr>
        <p:txBody>
          <a:bodyPr/>
          <a:lstStyle>
            <a:lvl1pPr>
              <a:defRPr sz="3000">
                <a:solidFill>
                  <a:srgbClr val="FFFFFF"/>
                </a:solidFill>
              </a:defRPr>
            </a:lvl1pPr>
          </a:lstStyle>
          <a:p>
            <a:r>
              <a:rPr lang="en-US" dirty="0" smtClean="0"/>
              <a:t>Click to edit Master title style</a:t>
            </a:r>
            <a:endParaRPr lang="en-US" dirty="0"/>
          </a:p>
        </p:txBody>
      </p:sp>
      <p:sp>
        <p:nvSpPr>
          <p:cNvPr id="14" name="Text Placeholder 22"/>
          <p:cNvSpPr>
            <a:spLocks noGrp="1"/>
          </p:cNvSpPr>
          <p:nvPr userDrawn="1">
            <p:ph type="body" sz="quarter" idx="10"/>
          </p:nvPr>
        </p:nvSpPr>
        <p:spPr>
          <a:xfrm>
            <a:off x="497417" y="1046462"/>
            <a:ext cx="8149166" cy="430887"/>
          </a:xfrm>
        </p:spPr>
        <p:txBody>
          <a:bodyPr/>
          <a:lstStyle>
            <a:lvl1pPr marL="0" indent="0" algn="ctr">
              <a:buNone/>
              <a:defRPr sz="2200">
                <a:solidFill>
                  <a:schemeClr val="tx1">
                    <a:lumMod val="75000"/>
                    <a:lumOff val="25000"/>
                  </a:schemeClr>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5" name="Picture 14"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6" name="Picture 15"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7" name="Text Placeholder 12"/>
          <p:cNvSpPr>
            <a:spLocks noGrp="1"/>
          </p:cNvSpPr>
          <p:nvPr>
            <p:ph type="body" sz="quarter" idx="13"/>
          </p:nvPr>
        </p:nvSpPr>
        <p:spPr>
          <a:xfrm>
            <a:off x="3713237" y="1886858"/>
            <a:ext cx="4983087" cy="4245428"/>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2431984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1-Line Kicker Yellow (B)">
    <p:spTree>
      <p:nvGrpSpPr>
        <p:cNvPr id="1" name=""/>
        <p:cNvGrpSpPr/>
        <p:nvPr/>
      </p:nvGrpSpPr>
      <p:grpSpPr>
        <a:xfrm>
          <a:off x="0" y="0"/>
          <a:ext cx="0" cy="0"/>
          <a:chOff x="0" y="0"/>
          <a:chExt cx="0" cy="0"/>
        </a:xfrm>
      </p:grpSpPr>
      <p:pic>
        <p:nvPicPr>
          <p:cNvPr id="3" name="Picture 2" descr="title-ba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Rectangle 1"/>
          <p:cNvSpPr/>
          <p:nvPr userDrawn="1"/>
        </p:nvSpPr>
        <p:spPr bwMode="auto">
          <a:xfrm>
            <a:off x="0" y="980727"/>
            <a:ext cx="9144000" cy="978701"/>
          </a:xfrm>
          <a:prstGeom prst="rect">
            <a:avLst/>
          </a:prstGeom>
          <a:solidFill>
            <a:schemeClr val="accent4"/>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r>
              <a:rPr lang="en-US" sz="2200" i="1" dirty="0" smtClean="0"/>
              <a:t>         </a:t>
            </a:r>
          </a:p>
        </p:txBody>
      </p:sp>
      <p:sp>
        <p:nvSpPr>
          <p:cNvPr id="5" name="Title 1"/>
          <p:cNvSpPr>
            <a:spLocks noGrp="1"/>
          </p:cNvSpPr>
          <p:nvPr>
            <p:ph type="title"/>
          </p:nvPr>
        </p:nvSpPr>
        <p:spPr>
          <a:xfrm>
            <a:off x="438673" y="265176"/>
            <a:ext cx="8266654" cy="402336"/>
          </a:xfrm>
          <a:solidFill>
            <a:schemeClr val="accent1">
              <a:alpha val="0"/>
            </a:schemeClr>
          </a:solidFill>
        </p:spPr>
        <p:txBody>
          <a:bodyPr/>
          <a:lstStyle>
            <a:lvl1pPr>
              <a:defRPr sz="3000">
                <a:solidFill>
                  <a:srgbClr val="FFFFFF"/>
                </a:solidFill>
              </a:defRPr>
            </a:lvl1pPr>
          </a:lstStyle>
          <a:p>
            <a:r>
              <a:rPr lang="en-US" dirty="0" smtClean="0"/>
              <a:t>Click to edit Master title style</a:t>
            </a:r>
            <a:endParaRPr lang="en-US" dirty="0"/>
          </a:p>
        </p:txBody>
      </p:sp>
      <p:sp>
        <p:nvSpPr>
          <p:cNvPr id="14" name="Text Placeholder 22"/>
          <p:cNvSpPr>
            <a:spLocks noGrp="1"/>
          </p:cNvSpPr>
          <p:nvPr userDrawn="1">
            <p:ph type="body" sz="quarter" idx="10"/>
          </p:nvPr>
        </p:nvSpPr>
        <p:spPr>
          <a:xfrm>
            <a:off x="438673" y="1046462"/>
            <a:ext cx="8266654" cy="430887"/>
          </a:xfrm>
        </p:spPr>
        <p:txBody>
          <a:bodyPr/>
          <a:lstStyle>
            <a:lvl1pPr marL="0" indent="0" algn="ctr">
              <a:buNone/>
              <a:defRPr sz="2200">
                <a:solidFill>
                  <a:schemeClr val="tx1">
                    <a:lumMod val="75000"/>
                    <a:lumOff val="25000"/>
                  </a:schemeClr>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TextBox 9"/>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5" name="Picture 14"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6" name="Picture 15"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8" name="Text Placeholder 12"/>
          <p:cNvSpPr>
            <a:spLocks noGrp="1"/>
          </p:cNvSpPr>
          <p:nvPr>
            <p:ph type="body" sz="quarter" idx="13"/>
          </p:nvPr>
        </p:nvSpPr>
        <p:spPr>
          <a:xfrm>
            <a:off x="569717" y="2310945"/>
            <a:ext cx="8101999" cy="3676198"/>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chemeClr val="tx2"/>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90464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3" name="Picture 2" descr="Background-Section-up-dow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15297" y="3167390"/>
            <a:ext cx="7913406" cy="584776"/>
          </a:xfrm>
          <a:noFill/>
          <a:ln w="9525">
            <a:noFill/>
            <a:miter lim="800000"/>
            <a:headEnd/>
            <a:tailEnd/>
          </a:ln>
        </p:spPr>
        <p:txBody>
          <a:bodyPr vert="horz" wrap="square" lIns="91440" tIns="45720" rIns="91440" bIns="45720" numCol="1" anchor="b" anchorCtr="0" compatLnSpc="1">
            <a:prstTxWarp prst="textNoShape">
              <a:avLst/>
            </a:prstTxWarp>
            <a:spAutoFit/>
          </a:bodyPr>
          <a:lstStyle>
            <a:lvl1pPr algn="ctr" rtl="0" eaLnBrk="0" fontAlgn="base" hangingPunct="0">
              <a:spcBef>
                <a:spcPct val="0"/>
              </a:spcBef>
              <a:spcAft>
                <a:spcPct val="0"/>
              </a:spcAft>
              <a:defRPr lang="en-US" altLang="en-US" sz="3200" b="0" cap="none" baseline="0" dirty="0">
                <a:solidFill>
                  <a:srgbClr val="474747"/>
                </a:solidFill>
                <a:latin typeface="Arial"/>
                <a:ea typeface="+mj-ea"/>
                <a:cs typeface="Arial"/>
              </a:defRPr>
            </a:lvl1pPr>
          </a:lstStyle>
          <a:p>
            <a:r>
              <a:rPr lang="en-US" dirty="0" smtClean="0"/>
              <a:t>Section 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 Kicker Gray (A)">
    <p:spTree>
      <p:nvGrpSpPr>
        <p:cNvPr id="1" name=""/>
        <p:cNvGrpSpPr/>
        <p:nvPr/>
      </p:nvGrpSpPr>
      <p:grpSpPr>
        <a:xfrm>
          <a:off x="0" y="0"/>
          <a:ext cx="0" cy="0"/>
          <a:chOff x="0" y="0"/>
          <a:chExt cx="0" cy="0"/>
        </a:xfrm>
      </p:grpSpPr>
      <p:pic>
        <p:nvPicPr>
          <p:cNvPr id="6" name="Picture 5"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072419" cy="402336"/>
          </a:xfrm>
        </p:spPr>
        <p:txBody>
          <a:bodyPr/>
          <a:lstStyle>
            <a:lvl1pPr>
              <a:defRPr sz="3000"/>
            </a:lvl1pPr>
          </a:lstStyle>
          <a:p>
            <a:r>
              <a:rPr lang="en-US" dirty="0" smtClean="0"/>
              <a:t>Click to edit Master title style</a:t>
            </a:r>
            <a:endParaRPr lang="en-US" dirty="0"/>
          </a:p>
        </p:txBody>
      </p:sp>
      <p:sp>
        <p:nvSpPr>
          <p:cNvPr id="7" name="TextBox 6"/>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1" name="Picture 10"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2" name="Picture 11"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cxnSp>
        <p:nvCxnSpPr>
          <p:cNvPr id="9" name="Straight Connector 8"/>
          <p:cNvCxnSpPr/>
          <p:nvPr userDrawn="1"/>
        </p:nvCxnSpPr>
        <p:spPr>
          <a:xfrm>
            <a:off x="0" y="1040193"/>
            <a:ext cx="9144000" cy="0"/>
          </a:xfrm>
          <a:prstGeom prst="line">
            <a:avLst/>
          </a:prstGeom>
          <a:ln w="12700">
            <a:solidFill>
              <a:schemeClr val="tx2">
                <a:alpha val="49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569717" y="1487714"/>
            <a:ext cx="8101999" cy="4717143"/>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0"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255883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 Kicker Gray (B)">
    <p:spTree>
      <p:nvGrpSpPr>
        <p:cNvPr id="1" name=""/>
        <p:cNvGrpSpPr/>
        <p:nvPr/>
      </p:nvGrpSpPr>
      <p:grpSpPr>
        <a:xfrm>
          <a:off x="0" y="0"/>
          <a:ext cx="0" cy="0"/>
          <a:chOff x="0" y="0"/>
          <a:chExt cx="0" cy="0"/>
        </a:xfrm>
      </p:grpSpPr>
      <p:pic>
        <p:nvPicPr>
          <p:cNvPr id="6" name="Picture 5"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072419" cy="402336"/>
          </a:xfrm>
        </p:spPr>
        <p:txBody>
          <a:bodyPr/>
          <a:lstStyle>
            <a:lvl1pPr>
              <a:defRPr sz="3000"/>
            </a:lvl1pPr>
          </a:lstStyle>
          <a:p>
            <a:r>
              <a:rPr lang="en-US" dirty="0" smtClean="0"/>
              <a:t>Click to edit Master title style</a:t>
            </a:r>
            <a:endParaRPr lang="en-US" dirty="0"/>
          </a:p>
        </p:txBody>
      </p:sp>
      <p:sp>
        <p:nvSpPr>
          <p:cNvPr id="7" name="TextBox 6"/>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1" name="Picture 10"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2" name="Picture 11"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cxnSp>
        <p:nvCxnSpPr>
          <p:cNvPr id="9" name="Straight Connector 8"/>
          <p:cNvCxnSpPr/>
          <p:nvPr userDrawn="1"/>
        </p:nvCxnSpPr>
        <p:spPr>
          <a:xfrm>
            <a:off x="0" y="1040193"/>
            <a:ext cx="9144000" cy="0"/>
          </a:xfrm>
          <a:prstGeom prst="line">
            <a:avLst/>
          </a:prstGeom>
          <a:ln w="12700">
            <a:solidFill>
              <a:schemeClr val="tx2">
                <a:alpha val="49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Text Placeholder 12"/>
          <p:cNvSpPr>
            <a:spLocks noGrp="1"/>
          </p:cNvSpPr>
          <p:nvPr>
            <p:ph type="body" sz="quarter" idx="13"/>
          </p:nvPr>
        </p:nvSpPr>
        <p:spPr>
          <a:xfrm>
            <a:off x="548639"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0"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2668097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 Kicker Gray (C)">
    <p:spTree>
      <p:nvGrpSpPr>
        <p:cNvPr id="1" name=""/>
        <p:cNvGrpSpPr/>
        <p:nvPr/>
      </p:nvGrpSpPr>
      <p:grpSpPr>
        <a:xfrm>
          <a:off x="0" y="0"/>
          <a:ext cx="0" cy="0"/>
          <a:chOff x="0" y="0"/>
          <a:chExt cx="0" cy="0"/>
        </a:xfrm>
      </p:grpSpPr>
      <p:pic>
        <p:nvPicPr>
          <p:cNvPr id="6" name="Picture 5"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072419" cy="402336"/>
          </a:xfrm>
        </p:spPr>
        <p:txBody>
          <a:bodyPr/>
          <a:lstStyle>
            <a:lvl1pPr>
              <a:defRPr sz="3000"/>
            </a:lvl1pPr>
          </a:lstStyle>
          <a:p>
            <a:r>
              <a:rPr lang="en-US" dirty="0" smtClean="0"/>
              <a:t>Click to edit Master title style</a:t>
            </a:r>
            <a:endParaRPr lang="en-US" dirty="0"/>
          </a:p>
        </p:txBody>
      </p:sp>
      <p:sp>
        <p:nvSpPr>
          <p:cNvPr id="7" name="TextBox 6"/>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1" name="Picture 10"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2" name="Picture 11"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cxnSp>
        <p:nvCxnSpPr>
          <p:cNvPr id="9" name="Straight Connector 8"/>
          <p:cNvCxnSpPr/>
          <p:nvPr userDrawn="1"/>
        </p:nvCxnSpPr>
        <p:spPr>
          <a:xfrm>
            <a:off x="0" y="1040193"/>
            <a:ext cx="9144000" cy="0"/>
          </a:xfrm>
          <a:prstGeom prst="line">
            <a:avLst/>
          </a:prstGeom>
          <a:ln w="12700">
            <a:solidFill>
              <a:schemeClr val="tx2">
                <a:alpha val="49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ext Placeholder 12"/>
          <p:cNvSpPr>
            <a:spLocks noGrp="1"/>
          </p:cNvSpPr>
          <p:nvPr>
            <p:ph type="body" sz="quarter" idx="13"/>
          </p:nvPr>
        </p:nvSpPr>
        <p:spPr>
          <a:xfrm>
            <a:off x="3662476"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3"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999669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Line Kicker Green (A)">
    <p:spTree>
      <p:nvGrpSpPr>
        <p:cNvPr id="1" name=""/>
        <p:cNvGrpSpPr/>
        <p:nvPr/>
      </p:nvGrpSpPr>
      <p:grpSpPr>
        <a:xfrm>
          <a:off x="0" y="0"/>
          <a:ext cx="0" cy="0"/>
          <a:chOff x="0" y="0"/>
          <a:chExt cx="0" cy="0"/>
        </a:xfrm>
      </p:grpSpPr>
      <p:pic>
        <p:nvPicPr>
          <p:cNvPr id="19" name="Picture 18"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241576" cy="402336"/>
          </a:xfrm>
        </p:spPr>
        <p:txBody>
          <a:bodyPr/>
          <a:lstStyle>
            <a:lvl1pPr>
              <a:defRPr sz="3000"/>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1" name="Rectangle 10"/>
          <p:cNvSpPr/>
          <p:nvPr userDrawn="1"/>
        </p:nvSpPr>
        <p:spPr>
          <a:xfrm>
            <a:off x="0" y="931333"/>
            <a:ext cx="9144000" cy="887516"/>
          </a:xfrm>
          <a:prstGeom prst="rect">
            <a:avLst/>
          </a:prstGeom>
          <a:solidFill>
            <a:schemeClr val="accent5"/>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17" name="Text Placeholder 22"/>
          <p:cNvSpPr>
            <a:spLocks noGrp="1"/>
          </p:cNvSpPr>
          <p:nvPr>
            <p:ph type="body" sz="quarter" idx="10"/>
          </p:nvPr>
        </p:nvSpPr>
        <p:spPr>
          <a:xfrm>
            <a:off x="548639" y="1032331"/>
            <a:ext cx="8017908" cy="736261"/>
          </a:xfrm>
          <a:solidFill>
            <a:schemeClr val="accent1">
              <a:alpha val="0"/>
            </a:schemeClr>
          </a:solidFill>
        </p:spPr>
        <p:txBody>
          <a:bodyPr>
            <a:noAutofit/>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8" name="Text Placeholder 12"/>
          <p:cNvSpPr>
            <a:spLocks noGrp="1"/>
          </p:cNvSpPr>
          <p:nvPr>
            <p:ph type="body" sz="quarter" idx="13"/>
          </p:nvPr>
        </p:nvSpPr>
        <p:spPr>
          <a:xfrm>
            <a:off x="569717" y="2152953"/>
            <a:ext cx="8101999" cy="4051904"/>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5"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4017894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Line Kicker Green (B)">
    <p:spTree>
      <p:nvGrpSpPr>
        <p:cNvPr id="1" name=""/>
        <p:cNvGrpSpPr/>
        <p:nvPr/>
      </p:nvGrpSpPr>
      <p:grpSpPr>
        <a:xfrm>
          <a:off x="0" y="0"/>
          <a:ext cx="0" cy="0"/>
          <a:chOff x="0" y="0"/>
          <a:chExt cx="0" cy="0"/>
        </a:xfrm>
      </p:grpSpPr>
      <p:pic>
        <p:nvPicPr>
          <p:cNvPr id="19" name="Picture 18"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241576" cy="402336"/>
          </a:xfrm>
        </p:spPr>
        <p:txBody>
          <a:bodyPr/>
          <a:lstStyle>
            <a:lvl1pPr>
              <a:defRPr sz="3000"/>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1" name="Rectangle 10"/>
          <p:cNvSpPr/>
          <p:nvPr userDrawn="1"/>
        </p:nvSpPr>
        <p:spPr>
          <a:xfrm>
            <a:off x="0" y="931333"/>
            <a:ext cx="9144000" cy="887516"/>
          </a:xfrm>
          <a:prstGeom prst="rect">
            <a:avLst/>
          </a:prstGeom>
          <a:solidFill>
            <a:schemeClr val="accent5"/>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17" name="Text Placeholder 22"/>
          <p:cNvSpPr>
            <a:spLocks noGrp="1"/>
          </p:cNvSpPr>
          <p:nvPr>
            <p:ph type="body" sz="quarter" idx="10"/>
          </p:nvPr>
        </p:nvSpPr>
        <p:spPr>
          <a:xfrm>
            <a:off x="548639" y="1032331"/>
            <a:ext cx="8017908" cy="736261"/>
          </a:xfrm>
          <a:solidFill>
            <a:schemeClr val="accent1">
              <a:alpha val="0"/>
            </a:schemeClr>
          </a:solidFill>
        </p:spPr>
        <p:txBody>
          <a:bodyPr>
            <a:noAutofit/>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5" name="Text Placeholder 12"/>
          <p:cNvSpPr>
            <a:spLocks noGrp="1"/>
          </p:cNvSpPr>
          <p:nvPr>
            <p:ph type="body" sz="quarter" idx="13"/>
          </p:nvPr>
        </p:nvSpPr>
        <p:spPr>
          <a:xfrm>
            <a:off x="569408" y="2250470"/>
            <a:ext cx="4983087" cy="384553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8"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251750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Line Kicker Green (C)">
    <p:spTree>
      <p:nvGrpSpPr>
        <p:cNvPr id="1" name=""/>
        <p:cNvGrpSpPr/>
        <p:nvPr/>
      </p:nvGrpSpPr>
      <p:grpSpPr>
        <a:xfrm>
          <a:off x="0" y="0"/>
          <a:ext cx="0" cy="0"/>
          <a:chOff x="0" y="0"/>
          <a:chExt cx="0" cy="0"/>
        </a:xfrm>
      </p:grpSpPr>
      <p:pic>
        <p:nvPicPr>
          <p:cNvPr id="20" name="Picture 19"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4" name="Title 1"/>
          <p:cNvSpPr>
            <a:spLocks noGrp="1"/>
          </p:cNvSpPr>
          <p:nvPr>
            <p:ph type="title"/>
          </p:nvPr>
        </p:nvSpPr>
        <p:spPr>
          <a:xfrm>
            <a:off x="548639" y="265176"/>
            <a:ext cx="8241576" cy="402336"/>
          </a:xfrm>
        </p:spPr>
        <p:txBody>
          <a:bodyPr/>
          <a:lstStyle>
            <a:lvl1pPr>
              <a:defRPr sz="3000"/>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1" name="Rectangle 10"/>
          <p:cNvSpPr/>
          <p:nvPr userDrawn="1"/>
        </p:nvSpPr>
        <p:spPr>
          <a:xfrm>
            <a:off x="0" y="931333"/>
            <a:ext cx="9144000" cy="887516"/>
          </a:xfrm>
          <a:prstGeom prst="rect">
            <a:avLst/>
          </a:prstGeom>
          <a:solidFill>
            <a:schemeClr val="accent5"/>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17" name="Text Placeholder 22"/>
          <p:cNvSpPr>
            <a:spLocks noGrp="1"/>
          </p:cNvSpPr>
          <p:nvPr>
            <p:ph type="body" sz="quarter" idx="10"/>
          </p:nvPr>
        </p:nvSpPr>
        <p:spPr>
          <a:xfrm>
            <a:off x="548639" y="1032331"/>
            <a:ext cx="8017908" cy="736261"/>
          </a:xfrm>
          <a:solidFill>
            <a:schemeClr val="accent1">
              <a:alpha val="0"/>
            </a:schemeClr>
          </a:solidFill>
        </p:spPr>
        <p:txBody>
          <a:bodyPr>
            <a:noAutofit/>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8" name="Text Placeholder 12"/>
          <p:cNvSpPr>
            <a:spLocks noGrp="1"/>
          </p:cNvSpPr>
          <p:nvPr>
            <p:ph type="body" sz="quarter" idx="13"/>
          </p:nvPr>
        </p:nvSpPr>
        <p:spPr>
          <a:xfrm>
            <a:off x="3583460" y="2250470"/>
            <a:ext cx="4983087" cy="384553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9"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395857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 Kicker Yellow (A)">
    <p:spTree>
      <p:nvGrpSpPr>
        <p:cNvPr id="1" name=""/>
        <p:cNvGrpSpPr/>
        <p:nvPr/>
      </p:nvGrpSpPr>
      <p:grpSpPr>
        <a:xfrm>
          <a:off x="0" y="0"/>
          <a:ext cx="0" cy="0"/>
          <a:chOff x="0" y="0"/>
          <a:chExt cx="0" cy="0"/>
        </a:xfrm>
      </p:grpSpPr>
      <p:pic>
        <p:nvPicPr>
          <p:cNvPr id="5" name="Picture 4" descr="title-bar-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Title 1"/>
          <p:cNvSpPr>
            <a:spLocks noGrp="1"/>
          </p:cNvSpPr>
          <p:nvPr>
            <p:ph type="title"/>
          </p:nvPr>
        </p:nvSpPr>
        <p:spPr>
          <a:xfrm>
            <a:off x="548640" y="265176"/>
            <a:ext cx="8041178" cy="402336"/>
          </a:xfrm>
          <a:solidFill>
            <a:schemeClr val="accent4">
              <a:alpha val="0"/>
            </a:schemeClr>
          </a:solidFill>
        </p:spPr>
        <p:txBody>
          <a:bodyPr/>
          <a:lstStyle>
            <a:lvl1pPr>
              <a:defRPr>
                <a:solidFill>
                  <a:schemeClr val="bg1"/>
                </a:solidFill>
              </a:defRPr>
            </a:lvl1pPr>
          </a:lstStyle>
          <a:p>
            <a:r>
              <a:rPr lang="en-US" dirty="0" smtClean="0"/>
              <a:t>Click to edit Master title style</a:t>
            </a:r>
            <a:endParaRPr lang="en-US" dirty="0"/>
          </a:p>
        </p:txBody>
      </p:sp>
      <p:sp>
        <p:nvSpPr>
          <p:cNvPr id="9" name="TextBox 8"/>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0" name="Picture 9"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1" name="Picture 10"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7" name="Text Placeholder 12"/>
          <p:cNvSpPr>
            <a:spLocks noGrp="1"/>
          </p:cNvSpPr>
          <p:nvPr>
            <p:ph type="body" sz="quarter" idx="13"/>
          </p:nvPr>
        </p:nvSpPr>
        <p:spPr>
          <a:xfrm>
            <a:off x="569717" y="1487714"/>
            <a:ext cx="8101999" cy="4717143"/>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2"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1707645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 Kicker Yellow (B)">
    <p:spTree>
      <p:nvGrpSpPr>
        <p:cNvPr id="1" name=""/>
        <p:cNvGrpSpPr/>
        <p:nvPr/>
      </p:nvGrpSpPr>
      <p:grpSpPr>
        <a:xfrm>
          <a:off x="0" y="0"/>
          <a:ext cx="0" cy="0"/>
          <a:chOff x="0" y="0"/>
          <a:chExt cx="0" cy="0"/>
        </a:xfrm>
      </p:grpSpPr>
      <p:pic>
        <p:nvPicPr>
          <p:cNvPr id="5" name="Picture 4" descr="title-bar-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Title 1"/>
          <p:cNvSpPr>
            <a:spLocks noGrp="1"/>
          </p:cNvSpPr>
          <p:nvPr>
            <p:ph type="title"/>
          </p:nvPr>
        </p:nvSpPr>
        <p:spPr>
          <a:xfrm>
            <a:off x="548640" y="265176"/>
            <a:ext cx="8041178" cy="402336"/>
          </a:xfrm>
          <a:solidFill>
            <a:schemeClr val="accent4">
              <a:alpha val="0"/>
            </a:schemeClr>
          </a:solidFill>
        </p:spPr>
        <p:txBody>
          <a:bodyPr/>
          <a:lstStyle>
            <a:lvl1pPr>
              <a:defRPr>
                <a:solidFill>
                  <a:schemeClr val="bg1"/>
                </a:solidFill>
              </a:defRPr>
            </a:lvl1pPr>
          </a:lstStyle>
          <a:p>
            <a:r>
              <a:rPr lang="en-US" dirty="0" smtClean="0"/>
              <a:t>Click to edit Master title style</a:t>
            </a:r>
            <a:endParaRPr lang="en-US" dirty="0"/>
          </a:p>
        </p:txBody>
      </p:sp>
      <p:sp>
        <p:nvSpPr>
          <p:cNvPr id="9" name="TextBox 8"/>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0" name="Picture 9"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1" name="Picture 10"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6" name="Text Placeholder 12"/>
          <p:cNvSpPr>
            <a:spLocks noGrp="1"/>
          </p:cNvSpPr>
          <p:nvPr>
            <p:ph type="body" sz="quarter" idx="13"/>
          </p:nvPr>
        </p:nvSpPr>
        <p:spPr>
          <a:xfrm>
            <a:off x="498082"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7"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598579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 Kicker Yellow (C)">
    <p:spTree>
      <p:nvGrpSpPr>
        <p:cNvPr id="1" name=""/>
        <p:cNvGrpSpPr/>
        <p:nvPr/>
      </p:nvGrpSpPr>
      <p:grpSpPr>
        <a:xfrm>
          <a:off x="0" y="0"/>
          <a:ext cx="0" cy="0"/>
          <a:chOff x="0" y="0"/>
          <a:chExt cx="0" cy="0"/>
        </a:xfrm>
      </p:grpSpPr>
      <p:pic>
        <p:nvPicPr>
          <p:cNvPr id="5" name="Picture 4" descr="title-bar-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009055"/>
          </a:xfrm>
          <a:prstGeom prst="rect">
            <a:avLst/>
          </a:prstGeom>
        </p:spPr>
      </p:pic>
      <p:sp>
        <p:nvSpPr>
          <p:cNvPr id="2" name="Title 1"/>
          <p:cNvSpPr>
            <a:spLocks noGrp="1"/>
          </p:cNvSpPr>
          <p:nvPr>
            <p:ph type="title"/>
          </p:nvPr>
        </p:nvSpPr>
        <p:spPr>
          <a:xfrm>
            <a:off x="548640" y="265176"/>
            <a:ext cx="8041178" cy="402336"/>
          </a:xfrm>
          <a:solidFill>
            <a:schemeClr val="accent4">
              <a:alpha val="0"/>
            </a:schemeClr>
          </a:solidFill>
        </p:spPr>
        <p:txBody>
          <a:bodyPr/>
          <a:lstStyle>
            <a:lvl1pPr>
              <a:defRPr>
                <a:solidFill>
                  <a:schemeClr val="bg1"/>
                </a:solidFill>
              </a:defRPr>
            </a:lvl1pPr>
          </a:lstStyle>
          <a:p>
            <a:r>
              <a:rPr lang="en-US" dirty="0" smtClean="0"/>
              <a:t>Click to edit Master title style</a:t>
            </a:r>
            <a:endParaRPr lang="en-US" dirty="0"/>
          </a:p>
        </p:txBody>
      </p:sp>
      <p:sp>
        <p:nvSpPr>
          <p:cNvPr id="9" name="TextBox 8"/>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0" name="Picture 9"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1" name="Picture 10"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4" name="Text Placeholder 12"/>
          <p:cNvSpPr>
            <a:spLocks noGrp="1"/>
          </p:cNvSpPr>
          <p:nvPr>
            <p:ph type="body" sz="quarter" idx="13"/>
          </p:nvPr>
        </p:nvSpPr>
        <p:spPr>
          <a:xfrm>
            <a:off x="3606731" y="1536095"/>
            <a:ext cx="4983087" cy="4318000"/>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5"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8630035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ld Card">
    <p:spTree>
      <p:nvGrpSpPr>
        <p:cNvPr id="1" name=""/>
        <p:cNvGrpSpPr/>
        <p:nvPr/>
      </p:nvGrpSpPr>
      <p:grpSpPr>
        <a:xfrm>
          <a:off x="0" y="0"/>
          <a:ext cx="0" cy="0"/>
          <a:chOff x="0" y="0"/>
          <a:chExt cx="0" cy="0"/>
        </a:xfrm>
      </p:grpSpPr>
      <p:pic>
        <p:nvPicPr>
          <p:cNvPr id="2" name="Picture 1" descr="optional-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extLst>
      <p:ext uri="{BB962C8B-B14F-4D97-AF65-F5344CB8AC3E}">
        <p14:creationId xmlns:p14="http://schemas.microsoft.com/office/powerpoint/2010/main" val="416218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Subtitle">
    <p:spTree>
      <p:nvGrpSpPr>
        <p:cNvPr id="1" name=""/>
        <p:cNvGrpSpPr/>
        <p:nvPr/>
      </p:nvGrpSpPr>
      <p:grpSpPr>
        <a:xfrm>
          <a:off x="0" y="0"/>
          <a:ext cx="0" cy="0"/>
          <a:chOff x="0" y="0"/>
          <a:chExt cx="0" cy="0"/>
        </a:xfrm>
      </p:grpSpPr>
      <p:pic>
        <p:nvPicPr>
          <p:cNvPr id="4" name="Picture 3" descr="Background-Section-up-dow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2"/>
          <p:cNvSpPr>
            <a:spLocks noGrp="1"/>
          </p:cNvSpPr>
          <p:nvPr>
            <p:ph idx="1"/>
          </p:nvPr>
        </p:nvSpPr>
        <p:spPr>
          <a:xfrm>
            <a:off x="893451" y="3670104"/>
            <a:ext cx="7697191" cy="400110"/>
          </a:xfrm>
        </p:spPr>
        <p:txBody>
          <a:bodyPr wrap="square">
            <a:spAutoFit/>
          </a:bodyPr>
          <a:lstStyle>
            <a:lvl1pPr marL="0" indent="0" algn="ctr">
              <a:spcBef>
                <a:spcPts val="400"/>
              </a:spcBef>
              <a:spcAft>
                <a:spcPts val="400"/>
              </a:spcAft>
              <a:buClr>
                <a:schemeClr val="tx2"/>
              </a:buClr>
              <a:buNone/>
              <a:defRPr sz="2000" b="0" i="1">
                <a:solidFill>
                  <a:schemeClr val="tx2"/>
                </a:solidFill>
                <a:latin typeface="Arial"/>
                <a:cs typeface="Arial"/>
              </a:defRPr>
            </a:lvl1pPr>
            <a:lvl2pPr marL="469900" indent="0">
              <a:buClr>
                <a:schemeClr val="tx2"/>
              </a:buClr>
              <a:buSzPct val="110000"/>
              <a:buFont typeface="Arial Black" pitchFamily="34" charset="0"/>
              <a:buNone/>
              <a:defRPr sz="2000">
                <a:solidFill>
                  <a:schemeClr val="tx2"/>
                </a:solidFill>
              </a:defRPr>
            </a:lvl2pPr>
            <a:lvl3pPr marL="800100" indent="0">
              <a:buClr>
                <a:schemeClr val="tx2"/>
              </a:buClr>
              <a:buSzPct val="110000"/>
              <a:buFont typeface="Arial" pitchFamily="34" charset="0"/>
              <a:buNone/>
              <a:defRPr sz="2000">
                <a:solidFill>
                  <a:schemeClr val="tx2"/>
                </a:solidFill>
              </a:defRPr>
            </a:lvl3pPr>
            <a:lvl4pPr>
              <a:buSzPct val="110000"/>
              <a:buFont typeface="Arial Black" pitchFamily="34" charset="0"/>
              <a:buChar char="–"/>
              <a:defRPr/>
            </a:lvl4pPr>
            <a:lvl5pPr>
              <a:buSzPct val="110000"/>
              <a:buFont typeface="Arial Black" pitchFamily="34" charset="0"/>
              <a:buChar char="–"/>
              <a:defRPr sz="1600"/>
            </a:lvl5pPr>
          </a:lstStyle>
          <a:p>
            <a:pPr lvl="0"/>
            <a:r>
              <a:rPr lang="en-US" dirty="0" smtClean="0"/>
              <a:t>Click to edit Master text styles</a:t>
            </a:r>
          </a:p>
        </p:txBody>
      </p:sp>
      <p:sp>
        <p:nvSpPr>
          <p:cNvPr id="6" name="Title 1"/>
          <p:cNvSpPr>
            <a:spLocks noGrp="1"/>
          </p:cNvSpPr>
          <p:nvPr>
            <p:ph type="title" hasCustomPrompt="1"/>
          </p:nvPr>
        </p:nvSpPr>
        <p:spPr>
          <a:xfrm>
            <a:off x="886450" y="2867672"/>
            <a:ext cx="7693410" cy="584776"/>
          </a:xfrm>
          <a:noFill/>
          <a:ln w="9525">
            <a:noFill/>
            <a:miter lim="800000"/>
            <a:headEnd/>
            <a:tailEnd/>
          </a:ln>
        </p:spPr>
        <p:txBody>
          <a:bodyPr vert="horz" wrap="square" lIns="91440" tIns="45720" rIns="91440" bIns="45720" numCol="1" anchor="b" anchorCtr="0" compatLnSpc="1">
            <a:prstTxWarp prst="textNoShape">
              <a:avLst/>
            </a:prstTxWarp>
            <a:spAutoFit/>
          </a:bodyPr>
          <a:lstStyle>
            <a:lvl1pPr algn="ctr" rtl="0" eaLnBrk="0" fontAlgn="base" hangingPunct="0">
              <a:spcBef>
                <a:spcPct val="0"/>
              </a:spcBef>
              <a:spcAft>
                <a:spcPct val="0"/>
              </a:spcAft>
              <a:defRPr lang="en-US" altLang="en-US" sz="3200" b="0" cap="none" baseline="0" dirty="0">
                <a:solidFill>
                  <a:srgbClr val="474747"/>
                </a:solidFill>
                <a:latin typeface="Arial"/>
                <a:ea typeface="+mj-ea"/>
                <a:cs typeface="Arial"/>
              </a:defRPr>
            </a:lvl1pPr>
          </a:lstStyle>
          <a:p>
            <a:r>
              <a:rPr lang="en-US" dirty="0" smtClean="0"/>
              <a:t>Section Title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sage Guide">
    <p:spTree>
      <p:nvGrpSpPr>
        <p:cNvPr id="1" name=""/>
        <p:cNvGrpSpPr/>
        <p:nvPr/>
      </p:nvGrpSpPr>
      <p:grpSpPr>
        <a:xfrm>
          <a:off x="0" y="0"/>
          <a:ext cx="0" cy="0"/>
          <a:chOff x="0" y="0"/>
          <a:chExt cx="0" cy="0"/>
        </a:xfrm>
      </p:grpSpPr>
      <p:pic>
        <p:nvPicPr>
          <p:cNvPr id="2" name="Picture 1" descr="optional-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
        <p:nvSpPr>
          <p:cNvPr id="4" name="Rectangle 3"/>
          <p:cNvSpPr/>
          <p:nvPr userDrawn="1"/>
        </p:nvSpPr>
        <p:spPr bwMode="auto">
          <a:xfrm>
            <a:off x="543278" y="719658"/>
            <a:ext cx="8057445" cy="5851407"/>
          </a:xfrm>
          <a:prstGeom prst="rect">
            <a:avLst/>
          </a:prstGeom>
          <a:solidFill>
            <a:srgbClr val="FFFFFF"/>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5" name="TextBox 4"/>
          <p:cNvSpPr txBox="1"/>
          <p:nvPr userDrawn="1"/>
        </p:nvSpPr>
        <p:spPr bwMode="auto">
          <a:xfrm>
            <a:off x="672630" y="1170547"/>
            <a:ext cx="7798740" cy="5229364"/>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r>
              <a:rPr lang="en-US" sz="3200" dirty="0" smtClean="0">
                <a:solidFill>
                  <a:schemeClr val="tx2"/>
                </a:solidFill>
              </a:rPr>
              <a:t>Please</a:t>
            </a:r>
            <a:r>
              <a:rPr lang="en-US" sz="3200" baseline="0" dirty="0" smtClean="0">
                <a:solidFill>
                  <a:schemeClr val="tx2"/>
                </a:solidFill>
              </a:rPr>
              <a:t> Read — Usage Guide</a:t>
            </a:r>
          </a:p>
          <a:p>
            <a:pPr algn="ctr"/>
            <a:r>
              <a:rPr lang="en-US" sz="3200" i="1" baseline="0" dirty="0" smtClean="0">
                <a:solidFill>
                  <a:schemeClr val="accent3"/>
                </a:solidFill>
              </a:rPr>
              <a:t>Important Notice</a:t>
            </a:r>
            <a:br>
              <a:rPr lang="en-US" sz="3200" i="1" baseline="0" dirty="0" smtClean="0">
                <a:solidFill>
                  <a:schemeClr val="accent3"/>
                </a:solidFill>
              </a:rPr>
            </a:br>
            <a:r>
              <a:rPr lang="en-US" sz="1500" i="1" baseline="0" dirty="0" smtClean="0">
                <a:solidFill>
                  <a:schemeClr val="accent3"/>
                </a:solidFill>
              </a:rPr>
              <a:t> </a:t>
            </a:r>
          </a:p>
          <a:p>
            <a:pPr marL="0" indent="0" algn="l">
              <a:buFontTx/>
              <a:buNone/>
            </a:pPr>
            <a:r>
              <a:rPr lang="en-US" sz="1600" dirty="0" smtClean="0">
                <a:solidFill>
                  <a:schemeClr val="tx2"/>
                </a:solidFill>
              </a:rPr>
              <a:t>Usage of this material is subject to the following restrictions:</a:t>
            </a:r>
          </a:p>
          <a:p>
            <a:pPr marL="0" indent="0" algn="l">
              <a:buFont typeface="Wingdings" charset="2"/>
              <a:buNone/>
            </a:pPr>
            <a:endParaRPr lang="en-US" sz="1600" dirty="0" smtClean="0">
              <a:solidFill>
                <a:schemeClr val="tx2"/>
              </a:solidFill>
            </a:endParaRPr>
          </a:p>
          <a:p>
            <a:pPr marL="285750" indent="-285750" algn="l">
              <a:buFont typeface="Wingdings" charset="2"/>
              <a:buChar char="§"/>
            </a:pPr>
            <a:r>
              <a:rPr lang="en-US" sz="1600" dirty="0" smtClean="0">
                <a:solidFill>
                  <a:schemeClr val="tx2"/>
                </a:solidFill>
              </a:rPr>
              <a:t>You may use this content for non-revenue generating and promotional purposes</a:t>
            </a:r>
            <a:r>
              <a:rPr lang="en-US" sz="1600" baseline="0" dirty="0" smtClean="0">
                <a:solidFill>
                  <a:schemeClr val="tx2"/>
                </a:solidFill>
              </a:rPr>
              <a:t> only.</a:t>
            </a:r>
          </a:p>
          <a:p>
            <a:pPr marL="285750" indent="-285750" algn="l">
              <a:buFont typeface="Wingdings" charset="2"/>
              <a:buChar char="§"/>
            </a:pPr>
            <a:endParaRPr lang="en-US" sz="1600" dirty="0" smtClean="0">
              <a:solidFill>
                <a:schemeClr val="tx2"/>
              </a:solidFill>
            </a:endParaRPr>
          </a:p>
          <a:p>
            <a:pPr marL="285750" indent="-285750" algn="l">
              <a:buFont typeface="Wingdings" charset="2"/>
              <a:buChar char="§"/>
            </a:pPr>
            <a:r>
              <a:rPr lang="en-US" sz="1600" dirty="0" smtClean="0">
                <a:solidFill>
                  <a:schemeClr val="tx2"/>
                </a:solidFill>
              </a:rPr>
              <a:t>You may add content unique to your specific context, but such content shall not change the meaning, purpose or intent of the included material.</a:t>
            </a:r>
          </a:p>
          <a:p>
            <a:pPr marL="285750" indent="-285750" algn="l">
              <a:buFont typeface="Wingdings" charset="2"/>
              <a:buChar char="§"/>
            </a:pPr>
            <a:endParaRPr lang="en-US" sz="1600" dirty="0" smtClean="0">
              <a:solidFill>
                <a:schemeClr val="tx2"/>
              </a:solidFill>
            </a:endParaRPr>
          </a:p>
          <a:p>
            <a:pPr marL="285750" indent="-285750" algn="l">
              <a:buFont typeface="Wingdings" charset="2"/>
              <a:buChar char="§"/>
            </a:pPr>
            <a:r>
              <a:rPr lang="en-US" sz="1600" dirty="0" smtClean="0">
                <a:solidFill>
                  <a:schemeClr val="tx2"/>
                </a:solidFill>
              </a:rPr>
              <a:t>The content </a:t>
            </a:r>
            <a:r>
              <a:rPr lang="en-US" sz="1600" b="1" dirty="0" smtClean="0">
                <a:solidFill>
                  <a:schemeClr val="tx2"/>
                </a:solidFill>
              </a:rPr>
              <a:t>cannot</a:t>
            </a:r>
            <a:r>
              <a:rPr lang="en-US" sz="1600" dirty="0" smtClean="0">
                <a:solidFill>
                  <a:schemeClr val="tx2"/>
                </a:solidFill>
              </a:rPr>
              <a:t> be modified, and the copyright notices must </a:t>
            </a:r>
            <a:br>
              <a:rPr lang="en-US" sz="1600" dirty="0" smtClean="0">
                <a:solidFill>
                  <a:schemeClr val="tx2"/>
                </a:solidFill>
              </a:rPr>
            </a:br>
            <a:r>
              <a:rPr lang="en-US" sz="1600" dirty="0" smtClean="0">
                <a:solidFill>
                  <a:schemeClr val="tx2"/>
                </a:solidFill>
              </a:rPr>
              <a:t>remain intact.</a:t>
            </a:r>
            <a:br>
              <a:rPr lang="en-US" sz="1600" dirty="0" smtClean="0">
                <a:solidFill>
                  <a:schemeClr val="tx2"/>
                </a:solidFill>
              </a:rPr>
            </a:br>
            <a:endParaRPr lang="en-US" sz="1600" dirty="0" smtClean="0">
              <a:solidFill>
                <a:schemeClr val="tx2"/>
              </a:solidFill>
            </a:endParaRPr>
          </a:p>
          <a:p>
            <a:pPr marL="285750" indent="-285750" algn="l">
              <a:buFont typeface="Wingdings" charset="2"/>
              <a:buChar char="§"/>
            </a:pPr>
            <a:r>
              <a:rPr lang="en-US" sz="1600" dirty="0" smtClean="0">
                <a:solidFill>
                  <a:schemeClr val="tx2"/>
                </a:solidFill>
              </a:rPr>
              <a:t>This presentation is the </a:t>
            </a:r>
            <a:r>
              <a:rPr lang="en-US" sz="1600" b="1" dirty="0" smtClean="0">
                <a:solidFill>
                  <a:schemeClr val="tx2"/>
                </a:solidFill>
              </a:rPr>
              <a:t>copyrighted</a:t>
            </a:r>
            <a:r>
              <a:rPr lang="en-US" sz="1600" dirty="0" smtClean="0">
                <a:solidFill>
                  <a:schemeClr val="tx2"/>
                </a:solidFill>
              </a:rPr>
              <a:t> material of Leffingwell, LLC. and Scaled Agile, Inc. and is protected by US and International copyright laws. It is intended for the sole purpose of promoting use of the Scaled Agile Framework so as to benefit the enterprises and individuals who apply it.</a:t>
            </a:r>
          </a:p>
          <a:p>
            <a:pPr algn="ctr"/>
            <a:endParaRPr lang="en-US" sz="1800" dirty="0" smtClean="0">
              <a:solidFill>
                <a:schemeClr val="accent3"/>
              </a:solidFill>
            </a:endParaRPr>
          </a:p>
        </p:txBody>
      </p:sp>
      <p:pic>
        <p:nvPicPr>
          <p:cNvPr id="6" name="Picture 5" descr="icon-exclamation-r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01537" y="406534"/>
            <a:ext cx="540926" cy="574733"/>
          </a:xfrm>
          <a:prstGeom prst="rect">
            <a:avLst/>
          </a:prstGeom>
        </p:spPr>
      </p:pic>
    </p:spTree>
    <p:extLst>
      <p:ext uri="{BB962C8B-B14F-4D97-AF65-F5344CB8AC3E}">
        <p14:creationId xmlns:p14="http://schemas.microsoft.com/office/powerpoint/2010/main" val="4206622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9" name="Slide Number Placeholder 2"/>
          <p:cNvSpPr>
            <a:spLocks noGrp="1"/>
          </p:cNvSpPr>
          <p:nvPr>
            <p:ph type="sldNum" sz="quarter" idx="4"/>
          </p:nvPr>
        </p:nvSpPr>
        <p:spPr>
          <a:xfrm>
            <a:off x="8259782" y="6356350"/>
            <a:ext cx="650611" cy="365125"/>
          </a:xfrm>
          <a:prstGeom prst="rect">
            <a:avLst/>
          </a:prstGeom>
        </p:spPr>
        <p:txBody>
          <a:bodyPr/>
          <a:lstStyle>
            <a:lvl1pPr algn="r">
              <a:defRPr>
                <a:solidFill>
                  <a:srgbClr val="474747"/>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737519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8261046"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Large Graphic">
    <p:spTree>
      <p:nvGrpSpPr>
        <p:cNvPr id="1" name=""/>
        <p:cNvGrpSpPr/>
        <p:nvPr/>
      </p:nvGrpSpPr>
      <p:grpSpPr>
        <a:xfrm>
          <a:off x="0" y="0"/>
          <a:ext cx="0" cy="0"/>
          <a:chOff x="0" y="0"/>
          <a:chExt cx="0" cy="0"/>
        </a:xfrm>
      </p:grpSpPr>
      <p:sp>
        <p:nvSpPr>
          <p:cNvPr id="2" name="Title 1"/>
          <p:cNvSpPr>
            <a:spLocks noGrp="1"/>
          </p:cNvSpPr>
          <p:nvPr>
            <p:ph type="title"/>
          </p:nvPr>
        </p:nvSpPr>
        <p:spPr>
          <a:xfrm>
            <a:off x="661940" y="265176"/>
            <a:ext cx="7820121" cy="402336"/>
          </a:xfrm>
        </p:spPr>
        <p:txBody>
          <a:bodyPr/>
          <a:lstStyle>
            <a:lvl1pPr>
              <a:defRPr sz="3000"/>
            </a:lvl1pPr>
          </a:lstStyle>
          <a:p>
            <a:r>
              <a:rPr lang="en-US" dirty="0" smtClean="0"/>
              <a:t>Click to edit Master title style</a:t>
            </a:r>
            <a:endParaRPr lang="en-US" dirty="0"/>
          </a:p>
        </p:txBody>
      </p:sp>
      <p:sp>
        <p:nvSpPr>
          <p:cNvPr id="6" name="TextBox 5"/>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a:t>
            </a:r>
            <a:r>
              <a:rPr lang="en-US" sz="800" smtClean="0">
                <a:solidFill>
                  <a:schemeClr val="bg1">
                    <a:lumMod val="50000"/>
                  </a:schemeClr>
                </a:solidFill>
                <a:latin typeface="Arial"/>
                <a:cs typeface="Arial"/>
              </a:rPr>
              <a:t>-2014</a:t>
            </a:r>
            <a:r>
              <a:rPr lang="en-US" sz="800" baseline="0" smtClean="0">
                <a:solidFill>
                  <a:schemeClr val="bg1">
                    <a:lumMod val="50000"/>
                  </a:schemeClr>
                </a:solidFill>
                <a:latin typeface="Arial"/>
                <a:cs typeface="Arial"/>
              </a:rPr>
              <a:t> </a:t>
            </a:r>
            <a:r>
              <a:rPr lang="en-US" sz="800" baseline="0" dirty="0" smtClean="0">
                <a:solidFill>
                  <a:schemeClr val="bg1">
                    <a:lumMod val="50000"/>
                  </a:schemeClr>
                </a:solidFill>
                <a:latin typeface="Arial"/>
                <a:cs typeface="Arial"/>
              </a:rPr>
              <a:t>Scaled Agile, Inc. and Leffingwell, LLC. All rights reserved.</a:t>
            </a:r>
            <a:endParaRPr lang="en-US" sz="800" dirty="0">
              <a:solidFill>
                <a:schemeClr val="bg1">
                  <a:lumMod val="50000"/>
                </a:schemeClr>
              </a:solidFill>
              <a:latin typeface="Arial"/>
              <a:cs typeface="Arial"/>
            </a:endParaRPr>
          </a:p>
        </p:txBody>
      </p:sp>
      <p:pic>
        <p:nvPicPr>
          <p:cNvPr id="8" name="Picture 7" descr="ScaledAgileFramework-4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9" name="Picture 8" descr="ScaledAgileT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5" name="Picture Placeholder 4"/>
          <p:cNvSpPr>
            <a:spLocks noGrp="1" noChangeAspect="1"/>
          </p:cNvSpPr>
          <p:nvPr>
            <p:ph type="pic" sz="quarter" idx="11"/>
          </p:nvPr>
        </p:nvSpPr>
        <p:spPr>
          <a:xfrm>
            <a:off x="661940" y="931863"/>
            <a:ext cx="7820121" cy="4879349"/>
          </a:xfrm>
        </p:spPr>
        <p:txBody>
          <a:bodyPr>
            <a:noAutofit/>
          </a:bodyPr>
          <a:lstStyle/>
          <a:p>
            <a:endParaRPr lang="en-US" dirty="0"/>
          </a:p>
        </p:txBody>
      </p:sp>
      <p:sp>
        <p:nvSpPr>
          <p:cNvPr id="10"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066893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 name="Title 1"/>
          <p:cNvSpPr>
            <a:spLocks noGrp="1"/>
          </p:cNvSpPr>
          <p:nvPr>
            <p:ph type="title"/>
          </p:nvPr>
        </p:nvSpPr>
        <p:spPr>
          <a:xfrm>
            <a:off x="548639" y="265176"/>
            <a:ext cx="8096923"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3000" b="0" dirty="0">
                <a:solidFill>
                  <a:schemeClr val="tx2"/>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9" name="TextBox 8"/>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0" name="Picture 9" descr="ScaledAgileFramework-4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1" name="Picture 10" descr="ScaledAgileT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7"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Line Kicker (A)">
    <p:spTree>
      <p:nvGrpSpPr>
        <p:cNvPr id="1" name=""/>
        <p:cNvGrpSpPr/>
        <p:nvPr/>
      </p:nvGrpSpPr>
      <p:grpSpPr>
        <a:xfrm>
          <a:off x="0" y="0"/>
          <a:ext cx="0" cy="0"/>
          <a:chOff x="0" y="0"/>
          <a:chExt cx="0" cy="0"/>
        </a:xfrm>
      </p:grpSpPr>
      <p:pic>
        <p:nvPicPr>
          <p:cNvPr id="12" name="Picture 11"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2" name="Title 1"/>
          <p:cNvSpPr>
            <a:spLocks noGrp="1"/>
          </p:cNvSpPr>
          <p:nvPr>
            <p:ph type="title"/>
          </p:nvPr>
        </p:nvSpPr>
        <p:spPr>
          <a:xfrm>
            <a:off x="498438" y="265176"/>
            <a:ext cx="8147125" cy="402336"/>
          </a:xfrm>
        </p:spPr>
        <p:txBody>
          <a:bodyPr/>
          <a:lstStyle>
            <a:lvl1pPr>
              <a:defRPr sz="3000"/>
            </a:lvl1pPr>
          </a:lstStyle>
          <a:p>
            <a:r>
              <a:rPr lang="en-US" dirty="0" smtClean="0"/>
              <a:t>Click to edit Master title style</a:t>
            </a:r>
            <a:endParaRPr lang="en-US" dirty="0"/>
          </a:p>
        </p:txBody>
      </p:sp>
      <p:sp>
        <p:nvSpPr>
          <p:cNvPr id="6" name="TextBox 5"/>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8" name="Picture 7"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9" name="Picture 8"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7" name="Rectangle 6"/>
          <p:cNvSpPr/>
          <p:nvPr userDrawn="1"/>
        </p:nvSpPr>
        <p:spPr>
          <a:xfrm>
            <a:off x="0" y="821765"/>
            <a:ext cx="9144000" cy="522941"/>
          </a:xfrm>
          <a:prstGeom prst="rect">
            <a:avLst/>
          </a:prstGeom>
          <a:solidFill>
            <a:schemeClr val="accent1"/>
          </a:solidFill>
          <a:ln>
            <a:noFill/>
          </a:ln>
          <a:effectLst>
            <a:outerShdw blurRad="38100" dist="25400" dir="2700000" algn="tl" rotWithShape="0">
              <a:schemeClr val="bg2">
                <a:lumMod val="25000"/>
                <a:alpha val="2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Arial"/>
            </a:endParaRPr>
          </a:p>
        </p:txBody>
      </p:sp>
      <p:sp>
        <p:nvSpPr>
          <p:cNvPr id="4" name="Content Placeholder 3"/>
          <p:cNvSpPr>
            <a:spLocks noGrp="1"/>
          </p:cNvSpPr>
          <p:nvPr>
            <p:ph sz="quarter" idx="10"/>
          </p:nvPr>
        </p:nvSpPr>
        <p:spPr>
          <a:xfrm>
            <a:off x="491013" y="852112"/>
            <a:ext cx="8161974" cy="461665"/>
          </a:xfrm>
          <a:solidFill>
            <a:schemeClr val="accent1">
              <a:alpha val="0"/>
            </a:schemeClr>
          </a:solidFill>
        </p:spPr>
        <p:txBody>
          <a:bodyPr/>
          <a:lstStyle>
            <a:lvl1pPr marL="0" indent="0" algn="ctr">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endParaRPr lang="en-US" dirty="0"/>
          </a:p>
        </p:txBody>
      </p:sp>
      <p:sp>
        <p:nvSpPr>
          <p:cNvPr id="13" name="Text Placeholder 12"/>
          <p:cNvSpPr>
            <a:spLocks noGrp="1"/>
          </p:cNvSpPr>
          <p:nvPr>
            <p:ph type="body" sz="quarter" idx="13"/>
          </p:nvPr>
        </p:nvSpPr>
        <p:spPr>
          <a:xfrm>
            <a:off x="471421" y="1753810"/>
            <a:ext cx="8201159" cy="4160761"/>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3660860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1-Line Kicker (C)">
    <p:spTree>
      <p:nvGrpSpPr>
        <p:cNvPr id="1" name=""/>
        <p:cNvGrpSpPr/>
        <p:nvPr/>
      </p:nvGrpSpPr>
      <p:grpSpPr>
        <a:xfrm>
          <a:off x="0" y="0"/>
          <a:ext cx="0" cy="0"/>
          <a:chOff x="0" y="0"/>
          <a:chExt cx="0" cy="0"/>
        </a:xfrm>
      </p:grpSpPr>
      <p:pic>
        <p:nvPicPr>
          <p:cNvPr id="13" name="Picture 12"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2" name="Title 1"/>
          <p:cNvSpPr>
            <a:spLocks noGrp="1"/>
          </p:cNvSpPr>
          <p:nvPr>
            <p:ph type="title"/>
          </p:nvPr>
        </p:nvSpPr>
        <p:spPr>
          <a:xfrm>
            <a:off x="498438" y="265176"/>
            <a:ext cx="8147125" cy="402336"/>
          </a:xfrm>
        </p:spPr>
        <p:txBody>
          <a:bodyPr/>
          <a:lstStyle>
            <a:lvl1pPr>
              <a:defRPr sz="3000"/>
            </a:lvl1pPr>
          </a:lstStyle>
          <a:p>
            <a:r>
              <a:rPr lang="en-US" dirty="0" smtClean="0"/>
              <a:t>Click to edit Master title style</a:t>
            </a:r>
            <a:endParaRPr lang="en-US" dirty="0"/>
          </a:p>
        </p:txBody>
      </p:sp>
      <p:sp>
        <p:nvSpPr>
          <p:cNvPr id="6" name="TextBox 5"/>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8" name="Picture 7"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9" name="Picture 8"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7" name="Rectangle 6"/>
          <p:cNvSpPr/>
          <p:nvPr userDrawn="1"/>
        </p:nvSpPr>
        <p:spPr>
          <a:xfrm>
            <a:off x="0" y="821765"/>
            <a:ext cx="9144000" cy="522941"/>
          </a:xfrm>
          <a:prstGeom prst="rect">
            <a:avLst/>
          </a:prstGeom>
          <a:solidFill>
            <a:schemeClr val="accent1"/>
          </a:solidFill>
          <a:ln>
            <a:noFill/>
          </a:ln>
          <a:effectLst>
            <a:outerShdw blurRad="38100" dist="25400" dir="2700000" algn="tl" rotWithShape="0">
              <a:schemeClr val="bg2">
                <a:lumMod val="25000"/>
                <a:alpha val="2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Arial"/>
            </a:endParaRPr>
          </a:p>
        </p:txBody>
      </p:sp>
      <p:sp>
        <p:nvSpPr>
          <p:cNvPr id="4" name="Content Placeholder 3"/>
          <p:cNvSpPr>
            <a:spLocks noGrp="1"/>
          </p:cNvSpPr>
          <p:nvPr>
            <p:ph sz="quarter" idx="10"/>
          </p:nvPr>
        </p:nvSpPr>
        <p:spPr>
          <a:xfrm>
            <a:off x="491013" y="852112"/>
            <a:ext cx="8161974" cy="461665"/>
          </a:xfrm>
          <a:solidFill>
            <a:schemeClr val="accent1">
              <a:alpha val="0"/>
            </a:schemeClr>
          </a:solidFill>
        </p:spPr>
        <p:txBody>
          <a:bodyPr/>
          <a:lstStyle>
            <a:lvl1pPr marL="0" indent="0" algn="ctr">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endParaRPr lang="en-US" dirty="0"/>
          </a:p>
        </p:txBody>
      </p:sp>
      <p:sp>
        <p:nvSpPr>
          <p:cNvPr id="11" name="Text Placeholder 12"/>
          <p:cNvSpPr>
            <a:spLocks noGrp="1"/>
          </p:cNvSpPr>
          <p:nvPr>
            <p:ph type="body" sz="quarter" idx="13"/>
          </p:nvPr>
        </p:nvSpPr>
        <p:spPr>
          <a:xfrm>
            <a:off x="527298" y="1765905"/>
            <a:ext cx="4983087" cy="4378476"/>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2"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206781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1-Line Kicker (B)">
    <p:spTree>
      <p:nvGrpSpPr>
        <p:cNvPr id="1" name=""/>
        <p:cNvGrpSpPr/>
        <p:nvPr/>
      </p:nvGrpSpPr>
      <p:grpSpPr>
        <a:xfrm>
          <a:off x="0" y="0"/>
          <a:ext cx="0" cy="0"/>
          <a:chOff x="0" y="0"/>
          <a:chExt cx="0" cy="0"/>
        </a:xfrm>
      </p:grpSpPr>
      <p:pic>
        <p:nvPicPr>
          <p:cNvPr id="12" name="Picture 11"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2" name="Title 1"/>
          <p:cNvSpPr>
            <a:spLocks noGrp="1"/>
          </p:cNvSpPr>
          <p:nvPr>
            <p:ph type="title"/>
          </p:nvPr>
        </p:nvSpPr>
        <p:spPr>
          <a:xfrm>
            <a:off x="498438" y="265176"/>
            <a:ext cx="8147125" cy="402336"/>
          </a:xfrm>
        </p:spPr>
        <p:txBody>
          <a:bodyPr/>
          <a:lstStyle>
            <a:lvl1pPr>
              <a:defRPr sz="3000"/>
            </a:lvl1pPr>
          </a:lstStyle>
          <a:p>
            <a:r>
              <a:rPr lang="en-US" dirty="0" smtClean="0"/>
              <a:t>Click to edit Master title style</a:t>
            </a:r>
            <a:endParaRPr lang="en-US" dirty="0"/>
          </a:p>
        </p:txBody>
      </p:sp>
      <p:sp>
        <p:nvSpPr>
          <p:cNvPr id="6" name="TextBox 5"/>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8" name="Picture 7"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9" name="Picture 8"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7" name="Rectangle 6"/>
          <p:cNvSpPr/>
          <p:nvPr userDrawn="1"/>
        </p:nvSpPr>
        <p:spPr>
          <a:xfrm>
            <a:off x="0" y="821765"/>
            <a:ext cx="9144000" cy="522941"/>
          </a:xfrm>
          <a:prstGeom prst="rect">
            <a:avLst/>
          </a:prstGeom>
          <a:solidFill>
            <a:schemeClr val="accent1"/>
          </a:solidFill>
          <a:ln>
            <a:noFill/>
          </a:ln>
          <a:effectLst>
            <a:outerShdw blurRad="38100" dist="25400" dir="2700000" algn="tl" rotWithShape="0">
              <a:schemeClr val="bg2">
                <a:lumMod val="25000"/>
                <a:alpha val="2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Arial"/>
            </a:endParaRPr>
          </a:p>
        </p:txBody>
      </p:sp>
      <p:sp>
        <p:nvSpPr>
          <p:cNvPr id="4" name="Content Placeholder 3"/>
          <p:cNvSpPr>
            <a:spLocks noGrp="1"/>
          </p:cNvSpPr>
          <p:nvPr>
            <p:ph sz="quarter" idx="10"/>
          </p:nvPr>
        </p:nvSpPr>
        <p:spPr>
          <a:xfrm>
            <a:off x="491013" y="852112"/>
            <a:ext cx="8161974" cy="461665"/>
          </a:xfrm>
          <a:solidFill>
            <a:schemeClr val="accent1">
              <a:alpha val="0"/>
            </a:schemeClr>
          </a:solidFill>
        </p:spPr>
        <p:txBody>
          <a:bodyPr/>
          <a:lstStyle>
            <a:lvl1pPr marL="0" indent="0" algn="ctr">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endParaRPr lang="en-US" dirty="0"/>
          </a:p>
        </p:txBody>
      </p:sp>
      <p:sp>
        <p:nvSpPr>
          <p:cNvPr id="13" name="Text Placeholder 12"/>
          <p:cNvSpPr>
            <a:spLocks noGrp="1"/>
          </p:cNvSpPr>
          <p:nvPr>
            <p:ph type="body" sz="quarter" idx="13"/>
          </p:nvPr>
        </p:nvSpPr>
        <p:spPr>
          <a:xfrm>
            <a:off x="3713237" y="1765905"/>
            <a:ext cx="4983087" cy="4378476"/>
          </a:xfrm>
        </p:spPr>
        <p:txBody>
          <a:bodyPr/>
          <a:lstStyle>
            <a:lvl1pPr>
              <a:defRPr>
                <a:solidFill>
                  <a:srgbClr val="474747"/>
                </a:solidFill>
              </a:defRPr>
            </a:lvl1pPr>
            <a:lvl2pPr>
              <a:defRPr>
                <a:solidFill>
                  <a:srgbClr val="474747"/>
                </a:solidFill>
              </a:defRPr>
            </a:lvl2pPr>
            <a:lvl3pPr>
              <a:defRPr>
                <a:solidFill>
                  <a:srgbClr val="474747"/>
                </a:solidFill>
              </a:defRPr>
            </a:lvl3pPr>
            <a:lvl4pPr>
              <a:defRPr>
                <a:solidFill>
                  <a:srgbClr val="474747"/>
                </a:solidFill>
              </a:defRPr>
            </a:lvl4pPr>
            <a:lvl5pPr>
              <a:defRPr>
                <a:solidFill>
                  <a:srgbClr val="4747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699903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Line Kicker Blue (00)">
    <p:spTree>
      <p:nvGrpSpPr>
        <p:cNvPr id="1" name=""/>
        <p:cNvGrpSpPr/>
        <p:nvPr/>
      </p:nvGrpSpPr>
      <p:grpSpPr>
        <a:xfrm>
          <a:off x="0" y="0"/>
          <a:ext cx="0" cy="0"/>
          <a:chOff x="0" y="0"/>
          <a:chExt cx="0" cy="0"/>
        </a:xfrm>
      </p:grpSpPr>
      <p:pic>
        <p:nvPicPr>
          <p:cNvPr id="16" name="Picture 15" descr="title-bar-gr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228"/>
            <a:ext cx="9144000" cy="1084559"/>
          </a:xfrm>
          <a:prstGeom prst="rect">
            <a:avLst/>
          </a:prstGeom>
        </p:spPr>
      </p:pic>
      <p:sp>
        <p:nvSpPr>
          <p:cNvPr id="11" name="Rectangle 10"/>
          <p:cNvSpPr/>
          <p:nvPr userDrawn="1"/>
        </p:nvSpPr>
        <p:spPr>
          <a:xfrm>
            <a:off x="0" y="1021953"/>
            <a:ext cx="9144000" cy="796896"/>
          </a:xfrm>
          <a:prstGeom prst="rect">
            <a:avLst/>
          </a:prstGeom>
          <a:solidFill>
            <a:schemeClr val="accent1"/>
          </a:solidFill>
          <a:ln>
            <a:noFill/>
          </a:ln>
          <a:effectLst>
            <a:outerShdw blurRad="50800" dist="38100" dir="2700000" algn="tl"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Arial"/>
            </a:endParaRPr>
          </a:p>
        </p:txBody>
      </p:sp>
      <p:sp>
        <p:nvSpPr>
          <p:cNvPr id="4" name="Title 1"/>
          <p:cNvSpPr>
            <a:spLocks noGrp="1"/>
          </p:cNvSpPr>
          <p:nvPr>
            <p:ph type="title"/>
          </p:nvPr>
        </p:nvSpPr>
        <p:spPr>
          <a:xfrm>
            <a:off x="569718" y="265176"/>
            <a:ext cx="8199419" cy="402336"/>
          </a:xfrm>
        </p:spPr>
        <p:txBody>
          <a:bodyPr/>
          <a:lstStyle>
            <a:lvl1pPr>
              <a:defRPr sz="3000">
                <a:solidFill>
                  <a:schemeClr val="tx2"/>
                </a:solidFill>
              </a:defRPr>
            </a:lvl1pPr>
          </a:lstStyle>
          <a:p>
            <a:r>
              <a:rPr lang="en-US" dirty="0" smtClean="0"/>
              <a:t>Click to edit Master title style</a:t>
            </a:r>
            <a:endParaRPr lang="en-US" dirty="0"/>
          </a:p>
        </p:txBody>
      </p:sp>
      <p:sp>
        <p:nvSpPr>
          <p:cNvPr id="12" name="TextBox 11"/>
          <p:cNvSpPr txBox="1"/>
          <p:nvPr userDrawn="1"/>
        </p:nvSpPr>
        <p:spPr>
          <a:xfrm>
            <a:off x="2937065" y="6569662"/>
            <a:ext cx="4151994" cy="215444"/>
          </a:xfrm>
          <a:prstGeom prst="rect">
            <a:avLst/>
          </a:prstGeom>
          <a:noFill/>
        </p:spPr>
        <p:txBody>
          <a:bodyPr wrap="square" rtlCol="0">
            <a:spAutoFit/>
          </a:bodyPr>
          <a:lstStyle/>
          <a:p>
            <a:r>
              <a:rPr lang="en-US" sz="800" dirty="0" smtClean="0">
                <a:solidFill>
                  <a:schemeClr val="bg1">
                    <a:lumMod val="50000"/>
                  </a:schemeClr>
                </a:solidFill>
                <a:latin typeface="Arial"/>
                <a:cs typeface="Arial"/>
              </a:rPr>
              <a:t>©2008-2014</a:t>
            </a:r>
            <a:r>
              <a:rPr lang="en-US" sz="800" baseline="0" dirty="0" smtClean="0">
                <a:solidFill>
                  <a:schemeClr val="bg1">
                    <a:lumMod val="50000"/>
                  </a:schemeClr>
                </a:solidFill>
                <a:latin typeface="Arial"/>
                <a:cs typeface="Arial"/>
              </a:rPr>
              <a:t> Scaled Agile, Inc. and Leffingwell, LLC. All rights reserved.</a:t>
            </a:r>
            <a:endParaRPr lang="en-US" sz="800" dirty="0">
              <a:solidFill>
                <a:schemeClr val="bg1">
                  <a:lumMod val="50000"/>
                </a:schemeClr>
              </a:solidFill>
              <a:latin typeface="Arial"/>
              <a:cs typeface="Arial"/>
            </a:endParaRPr>
          </a:p>
        </p:txBody>
      </p:sp>
      <p:pic>
        <p:nvPicPr>
          <p:cNvPr id="13" name="Picture 12" descr="ScaledAgileFramework-4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771" y="6454322"/>
            <a:ext cx="1318795" cy="293432"/>
          </a:xfrm>
          <a:prstGeom prst="rect">
            <a:avLst/>
          </a:prstGeom>
        </p:spPr>
      </p:pic>
      <p:pic>
        <p:nvPicPr>
          <p:cNvPr id="14" name="Picture 13" descr="ScaledAgileT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3553" y="6596828"/>
            <a:ext cx="1312395" cy="150926"/>
          </a:xfrm>
          <a:prstGeom prst="rect">
            <a:avLst/>
          </a:prstGeom>
        </p:spPr>
      </p:pic>
      <p:sp>
        <p:nvSpPr>
          <p:cNvPr id="15" name="Text Placeholder 22"/>
          <p:cNvSpPr>
            <a:spLocks noGrp="1"/>
          </p:cNvSpPr>
          <p:nvPr>
            <p:ph type="body" sz="quarter" idx="10"/>
          </p:nvPr>
        </p:nvSpPr>
        <p:spPr>
          <a:xfrm>
            <a:off x="569408" y="1059581"/>
            <a:ext cx="8200038" cy="709011"/>
          </a:xfrm>
          <a:solidFill>
            <a:schemeClr val="accent1">
              <a:alpha val="0"/>
            </a:schemeClr>
          </a:solidFill>
        </p:spPr>
        <p:txBody>
          <a:bodyPr/>
          <a:lstStyle>
            <a:lvl1pPr marL="0" indent="0" algn="ctr">
              <a:buNone/>
              <a:defRPr sz="2200">
                <a:solidFill>
                  <a:srgbClr val="FFFFFF"/>
                </a:solidFill>
              </a:defRPr>
            </a:lvl1pPr>
            <a:lvl2pPr marL="469900" indent="0">
              <a:buNone/>
              <a:defRPr/>
            </a:lvl2pPr>
            <a:lvl3pPr marL="800100" indent="0">
              <a:buNone/>
              <a:defRPr/>
            </a:lvl3pPr>
            <a:lvl4pPr marL="1143000" indent="0">
              <a:buNone/>
              <a:defRPr/>
            </a:lvl4pPr>
            <a:lvl5pPr marL="1435100" indent="0">
              <a:buNone/>
              <a:defRPr/>
            </a:lvl5pPr>
          </a:lstStyle>
          <a:p>
            <a:pPr lvl="0"/>
            <a:r>
              <a:rPr lang="en-US" dirty="0" smtClean="0"/>
              <a:t>Click to edit Master text styles</a:t>
            </a:r>
          </a:p>
        </p:txBody>
      </p:sp>
      <p:sp>
        <p:nvSpPr>
          <p:cNvPr id="10"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extLst>
      <p:ext uri="{BB962C8B-B14F-4D97-AF65-F5344CB8AC3E}">
        <p14:creationId xmlns:p14="http://schemas.microsoft.com/office/powerpoint/2010/main" val="900318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548640" y="265176"/>
            <a:ext cx="6949440" cy="402336"/>
          </a:xfrm>
          <a:prstGeom prst="rect">
            <a:avLst/>
          </a:prstGeom>
          <a:noFill/>
          <a:ln w="9525">
            <a:noFill/>
            <a:miter lim="800000"/>
            <a:headEnd/>
            <a:tailEnd/>
          </a:ln>
        </p:spPr>
        <p:txBody>
          <a:bodyPr vert="horz" wrap="square" lIns="91440" tIns="0" rIns="91440" bIns="45720" numCol="1" anchor="t" anchorCtr="0" compatLnSpc="1">
            <a:prstTxWarp prst="textNoShape">
              <a:avLst/>
            </a:prstTxWarp>
            <a:noAutofit/>
          </a:bodyPr>
          <a:lstStyle/>
          <a:p>
            <a:pPr lvl="0" algn="l" rtl="0" eaLnBrk="1" fontAlgn="base" hangingPunct="1">
              <a:spcBef>
                <a:spcPct val="0"/>
              </a:spcBef>
              <a:spcAft>
                <a:spcPct val="0"/>
              </a:spcAft>
            </a:pPr>
            <a:r>
              <a:rPr lang="en-US" altLang="en-US" dirty="0" smtClean="0"/>
              <a:t>Click to edit Master title style</a:t>
            </a:r>
          </a:p>
        </p:txBody>
      </p:sp>
      <p:sp>
        <p:nvSpPr>
          <p:cNvPr id="3076" name="Rectangle 4"/>
          <p:cNvSpPr>
            <a:spLocks noGrp="1" noChangeArrowheads="1"/>
          </p:cNvSpPr>
          <p:nvPr>
            <p:ph type="body" idx="1"/>
          </p:nvPr>
        </p:nvSpPr>
        <p:spPr bwMode="auto">
          <a:xfrm>
            <a:off x="914400" y="1097279"/>
            <a:ext cx="7406640" cy="2041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2"/>
          <p:cNvSpPr>
            <a:spLocks noGrp="1"/>
          </p:cNvSpPr>
          <p:nvPr>
            <p:ph type="sldNum" sz="quarter" idx="4"/>
          </p:nvPr>
        </p:nvSpPr>
        <p:spPr>
          <a:xfrm>
            <a:off x="8224762" y="6356350"/>
            <a:ext cx="650611" cy="365125"/>
          </a:xfrm>
          <a:prstGeom prst="rect">
            <a:avLst/>
          </a:prstGeom>
        </p:spPr>
        <p:txBody>
          <a:bodyPr/>
          <a:lstStyle>
            <a:lvl1pPr algn="r">
              <a:defRPr>
                <a:solidFill>
                  <a:schemeClr val="tx2"/>
                </a:solidFill>
              </a:defRPr>
            </a:lvl1pPr>
          </a:lstStyle>
          <a:p>
            <a:fld id="{CDAE907E-7F84-7E47-B624-E1A95C1C6CC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34" r:id="rId3"/>
    <p:sldLayoutId id="2147483746" r:id="rId4"/>
    <p:sldLayoutId id="2147483725" r:id="rId5"/>
    <p:sldLayoutId id="2147483778" r:id="rId6"/>
    <p:sldLayoutId id="2147483777" r:id="rId7"/>
    <p:sldLayoutId id="2147483771" r:id="rId8"/>
    <p:sldLayoutId id="2147483769" r:id="rId9"/>
    <p:sldLayoutId id="2147483785" r:id="rId10"/>
    <p:sldLayoutId id="2147483799" r:id="rId11"/>
    <p:sldLayoutId id="2147483783" r:id="rId12"/>
    <p:sldLayoutId id="2147483744" r:id="rId13"/>
    <p:sldLayoutId id="2147483779" r:id="rId14"/>
    <p:sldLayoutId id="2147483800" r:id="rId15"/>
    <p:sldLayoutId id="2147483754" r:id="rId16"/>
    <p:sldLayoutId id="2147483798" r:id="rId17"/>
    <p:sldLayoutId id="2147483797" r:id="rId18"/>
    <p:sldLayoutId id="2147483775" r:id="rId19"/>
    <p:sldLayoutId id="2147483758" r:id="rId20"/>
    <p:sldLayoutId id="2147483788" r:id="rId21"/>
    <p:sldLayoutId id="2147483789" r:id="rId22"/>
    <p:sldLayoutId id="2147483772" r:id="rId23"/>
    <p:sldLayoutId id="2147483792" r:id="rId24"/>
    <p:sldLayoutId id="2147483793" r:id="rId25"/>
    <p:sldLayoutId id="2147483773" r:id="rId26"/>
    <p:sldLayoutId id="2147483795" r:id="rId27"/>
    <p:sldLayoutId id="2147483796" r:id="rId28"/>
    <p:sldLayoutId id="2147483776" r:id="rId29"/>
    <p:sldLayoutId id="2147483801" r:id="rId30"/>
    <p:sldLayoutId id="2147483766" r:id="rId31"/>
    <p:sldLayoutId id="2147483733" r:id="rId32"/>
  </p:sldLayoutIdLst>
  <p:timing>
    <p:tnLst>
      <p:par>
        <p:cTn id="1" dur="indefinite" restart="never" nodeType="tmRoot"/>
      </p:par>
    </p:tnLst>
  </p:timing>
  <p:hf hdr="0" dt="0"/>
  <p:txStyles>
    <p:titleStyle>
      <a:lvl1pPr algn="l" rtl="0" eaLnBrk="1" fontAlgn="base" hangingPunct="1">
        <a:spcBef>
          <a:spcPct val="0"/>
        </a:spcBef>
        <a:spcAft>
          <a:spcPct val="0"/>
        </a:spcAft>
        <a:defRPr lang="en-US" altLang="en-US" sz="3200" b="0" dirty="0" smtClean="0">
          <a:solidFill>
            <a:schemeClr val="tx2"/>
          </a:solidFill>
          <a:latin typeface="Arial"/>
          <a:ea typeface="+mj-ea"/>
          <a:cs typeface="Arial"/>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200">
          <a:solidFill>
            <a:srgbClr val="474747"/>
          </a:solidFill>
          <a:latin typeface="Arial"/>
          <a:ea typeface="+mn-ea"/>
          <a:cs typeface="Arial"/>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rgbClr val="474747"/>
          </a:solidFill>
          <a:latin typeface="Arial"/>
          <a:cs typeface="Arial"/>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rgbClr val="474747"/>
          </a:solidFill>
          <a:latin typeface="Arial"/>
          <a:cs typeface="Arial"/>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rgbClr val="474747"/>
          </a:solidFill>
          <a:latin typeface="Arial"/>
          <a:cs typeface="Arial"/>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rgbClr val="474747"/>
          </a:solidFill>
          <a:latin typeface="Arial"/>
          <a:cs typeface="Arial"/>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2" Type="http://schemas.openxmlformats.org/officeDocument/2006/relationships/tags" Target="../tags/tag57.xml"/><Relationship Id="rId16" Type="http://schemas.openxmlformats.org/officeDocument/2006/relationships/image" Target="../media/image23.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Layout" Target="../slideLayouts/slideLayout2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8.xml"/><Relationship Id="rId7" Type="http://schemas.openxmlformats.org/officeDocument/2006/relationships/image" Target="../media/image2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25.png"/><Relationship Id="rId5" Type="http://schemas.openxmlformats.org/officeDocument/2006/relationships/slideLayout" Target="../slideLayouts/slideLayout20.xml"/><Relationship Id="rId4" Type="http://schemas.openxmlformats.org/officeDocument/2006/relationships/tags" Target="../tags/tag7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9.xml"/><Relationship Id="rId5" Type="http://schemas.openxmlformats.org/officeDocument/2006/relationships/tags" Target="../tags/tag84.xml"/><Relationship Id="rId4" Type="http://schemas.openxmlformats.org/officeDocument/2006/relationships/tags" Target="../tags/tag8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2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Rallydev.com" TargetMode="External"/><Relationship Id="rId2" Type="http://schemas.openxmlformats.org/officeDocument/2006/relationships/hyperlink" Target="http://scaledagileframework.com/"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0.xml"/><Relationship Id="rId5" Type="http://schemas.openxmlformats.org/officeDocument/2006/relationships/image" Target="../media/image42.jpe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4.emf"/><Relationship Id="rId7" Type="http://schemas.openxmlformats.org/officeDocument/2006/relationships/image" Target="../media/image46.jpeg"/><Relationship Id="rId12" Type="http://schemas.openxmlformats.org/officeDocument/2006/relationships/image" Target="../media/image50.jpe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image" Target="../media/image14.png"/><Relationship Id="rId47" Type="http://schemas.openxmlformats.org/officeDocument/2006/relationships/image" Target="../media/image1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image" Target="../media/image18.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slideLayout" Target="../slideLayouts/slideLayout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image" Target="../media/image17.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image" Target="../media/image15.png"/><Relationship Id="rId48"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2" Type="http://schemas.openxmlformats.org/officeDocument/2006/relationships/tags" Target="../tags/tag42.xml"/><Relationship Id="rId16"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Scaled Agile Framework</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Another Stark Choice</a:t>
            </a:r>
            <a:endParaRPr lang="en-US" dirty="0"/>
          </a:p>
        </p:txBody>
      </p:sp>
      <p:sp>
        <p:nvSpPr>
          <p:cNvPr id="3" name="Content Placeholder 2"/>
          <p:cNvSpPr txBox="1">
            <a:spLocks/>
          </p:cNvSpPr>
          <p:nvPr/>
        </p:nvSpPr>
        <p:spPr>
          <a:xfrm>
            <a:off x="379591" y="3208301"/>
            <a:ext cx="8422640" cy="461665"/>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200">
                <a:solidFill>
                  <a:srgbClr val="474747"/>
                </a:solidFill>
                <a:latin typeface="Arial"/>
                <a:ea typeface="+mn-ea"/>
                <a:cs typeface="Arial"/>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rgbClr val="474747"/>
                </a:solidFill>
                <a:latin typeface="Arial"/>
                <a:cs typeface="Arial"/>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rgbClr val="474747"/>
                </a:solidFill>
                <a:latin typeface="Arial"/>
                <a:cs typeface="Arial"/>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rgbClr val="474747"/>
                </a:solidFill>
                <a:latin typeface="Arial"/>
                <a:cs typeface="Arial"/>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rgbClr val="474747"/>
                </a:solidFill>
                <a:latin typeface="Arial"/>
                <a:cs typeface="Arial"/>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lgn="ctr">
              <a:buFont typeface="Webdings" pitchFamily="18" charset="2"/>
              <a:buNone/>
            </a:pPr>
            <a:r>
              <a:rPr lang="en-US" dirty="0" smtClean="0"/>
              <a:t>You have a blank </a:t>
            </a:r>
            <a:r>
              <a:rPr lang="en-US" dirty="0"/>
              <a:t>s</a:t>
            </a:r>
            <a:r>
              <a:rPr lang="en-US" dirty="0" smtClean="0"/>
              <a:t>late. </a:t>
            </a:r>
          </a:p>
          <a:p>
            <a:pPr marL="0" indent="0" algn="ctr">
              <a:buFont typeface="Webdings" pitchFamily="18" charset="2"/>
              <a:buNone/>
            </a:pPr>
            <a:r>
              <a:rPr lang="en-US" dirty="0" smtClean="0"/>
              <a:t>Figure out what works for you.</a:t>
            </a:r>
          </a:p>
        </p:txBody>
      </p:sp>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10</a:t>
            </a:fld>
            <a:endParaRPr lang="en-US"/>
          </a:p>
        </p:txBody>
      </p:sp>
    </p:spTree>
    <p:extLst>
      <p:ext uri="{BB962C8B-B14F-4D97-AF65-F5344CB8AC3E}">
        <p14:creationId xmlns:p14="http://schemas.microsoft.com/office/powerpoint/2010/main" val="1929965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Start with a Proven Framework</a:t>
            </a:r>
            <a:endParaRPr lang="en-US" dirty="0"/>
          </a:p>
        </p:txBody>
      </p:sp>
      <p:sp>
        <p:nvSpPr>
          <p:cNvPr id="3" name="Content Placeholder 2"/>
          <p:cNvSpPr>
            <a:spLocks noGrp="1"/>
          </p:cNvSpPr>
          <p:nvPr>
            <p:ph type="body" sz="quarter" idx="10"/>
          </p:nvPr>
        </p:nvSpPr>
        <p:spPr>
          <a:xfrm>
            <a:off x="594538" y="994587"/>
            <a:ext cx="8195677" cy="769441"/>
          </a:xfrm>
        </p:spPr>
        <p:txBody>
          <a:bodyPr/>
          <a:lstStyle/>
          <a:p>
            <a:r>
              <a:rPr lang="en-US" sz="2200" dirty="0" smtClean="0"/>
              <a:t>A proven, publicly-facing framework for applying </a:t>
            </a:r>
            <a:br>
              <a:rPr lang="en-US" sz="2200" dirty="0" smtClean="0"/>
            </a:br>
            <a:r>
              <a:rPr lang="en-US" sz="2200" dirty="0" smtClean="0"/>
              <a:t>Lean and Agile practices at enterprise scale</a:t>
            </a:r>
          </a:p>
        </p:txBody>
      </p:sp>
      <p:grpSp>
        <p:nvGrpSpPr>
          <p:cNvPr id="7" name="Group 6"/>
          <p:cNvGrpSpPr>
            <a:grpSpLocks/>
          </p:cNvGrpSpPr>
          <p:nvPr/>
        </p:nvGrpSpPr>
        <p:grpSpPr bwMode="auto">
          <a:xfrm>
            <a:off x="5275058" y="2140210"/>
            <a:ext cx="387350" cy="3744416"/>
            <a:chOff x="4565983" y="1871352"/>
            <a:chExt cx="387455" cy="2925800"/>
          </a:xfrm>
        </p:grpSpPr>
        <p:cxnSp>
          <p:nvCxnSpPr>
            <p:cNvPr id="8" name="Straight Connector 7"/>
            <p:cNvCxnSpPr/>
            <p:nvPr/>
          </p:nvCxnSpPr>
          <p:spPr>
            <a:xfrm flipV="1">
              <a:off x="4953438" y="1871352"/>
              <a:ext cx="0" cy="292580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65983" y="1871352"/>
              <a:ext cx="38745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65983" y="4797152"/>
              <a:ext cx="38745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35" y="1957299"/>
            <a:ext cx="5387909" cy="3609208"/>
          </a:xfrm>
          <a:prstGeom prst="rect">
            <a:avLst/>
          </a:prstGeom>
        </p:spPr>
      </p:pic>
      <p:sp>
        <p:nvSpPr>
          <p:cNvPr id="13" name="Text Placeholder 2"/>
          <p:cNvSpPr txBox="1">
            <a:spLocks/>
          </p:cNvSpPr>
          <p:nvPr/>
        </p:nvSpPr>
        <p:spPr bwMode="auto">
          <a:xfrm>
            <a:off x="594538" y="5582311"/>
            <a:ext cx="36004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a:solidFill>
                  <a:schemeClr val="tx1">
                    <a:lumMod val="65000"/>
                    <a:lumOff val="35000"/>
                  </a:schemeClr>
                </a:solidFill>
              </a:defRPr>
            </a:lvl1pPr>
            <a:lvl2pPr>
              <a:defRPr>
                <a:solidFill>
                  <a:srgbClr val="327F99"/>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a:lnSpc>
                <a:spcPts val="3000"/>
              </a:lnSpc>
            </a:pPr>
            <a:r>
              <a:rPr lang="en-US" dirty="0" smtClean="0">
                <a:solidFill>
                  <a:schemeClr val="accent1"/>
                </a:solidFill>
                <a:latin typeface="Arial"/>
              </a:rPr>
              <a:t>ScaledAgileFramework.com</a:t>
            </a:r>
            <a:endParaRPr lang="en-US" dirty="0">
              <a:solidFill>
                <a:schemeClr val="accent1"/>
              </a:solidFill>
              <a:latin typeface="Arial"/>
            </a:endParaRPr>
          </a:p>
        </p:txBody>
      </p:sp>
      <p:sp>
        <p:nvSpPr>
          <p:cNvPr id="14" name="Rounded Rectangle 13"/>
          <p:cNvSpPr/>
          <p:nvPr/>
        </p:nvSpPr>
        <p:spPr bwMode="auto">
          <a:xfrm>
            <a:off x="6442363" y="4233335"/>
            <a:ext cx="2378363" cy="2168959"/>
          </a:xfrm>
          <a:prstGeom prst="roundRect">
            <a:avLst>
              <a:gd name="adj" fmla="val 3906"/>
            </a:avLst>
          </a:prstGeom>
          <a:solidFill>
            <a:schemeClr val="accent1"/>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182880" rIns="91440" bIns="91440" numCol="1" rtlCol="0" anchor="t" anchorCtr="0" compatLnSpc="1">
            <a:prstTxWarp prst="textNoShape">
              <a:avLst/>
            </a:prstTxWarp>
          </a:bodyPr>
          <a:lstStyle/>
          <a:p>
            <a:pPr algn="ctr" eaLnBrk="0" fontAlgn="base" hangingPunct="0">
              <a:lnSpc>
                <a:spcPts val="2660"/>
              </a:lnSpc>
              <a:spcBef>
                <a:spcPts val="400"/>
              </a:spcBef>
              <a:buClr>
                <a:schemeClr val="tx2"/>
              </a:buClr>
              <a:buSzPct val="100000"/>
            </a:pPr>
            <a:r>
              <a:rPr lang="en-US" kern="0" dirty="0" smtClean="0">
                <a:solidFill>
                  <a:schemeClr val="bg1"/>
                </a:solidFill>
              </a:rPr>
              <a:t>Synchronizes </a:t>
            </a:r>
            <a:r>
              <a:rPr lang="en-US" kern="0" dirty="0">
                <a:solidFill>
                  <a:schemeClr val="bg1"/>
                </a:solidFill>
              </a:rPr>
              <a:t>alignment, collaboration and delivery for </a:t>
            </a:r>
            <a:r>
              <a:rPr lang="en-US" dirty="0">
                <a:solidFill>
                  <a:schemeClr val="bg1"/>
                </a:solidFill>
              </a:rPr>
              <a:t>large </a:t>
            </a:r>
            <a:r>
              <a:rPr lang="en-US">
                <a:solidFill>
                  <a:schemeClr val="bg1"/>
                </a:solidFill>
              </a:rPr>
              <a:t>numbers </a:t>
            </a:r>
            <a:r>
              <a:rPr lang="en-US" smtClean="0">
                <a:solidFill>
                  <a:schemeClr val="bg1"/>
                </a:solidFill>
              </a:rPr>
              <a:t>of teams</a:t>
            </a:r>
            <a:endParaRPr lang="en-US" dirty="0">
              <a:solidFill>
                <a:schemeClr val="bg1"/>
              </a:solidFill>
            </a:endParaRPr>
          </a:p>
          <a:p>
            <a:pPr marL="342900" lvl="0" indent="-342900" algn="ctr" eaLnBrk="0" fontAlgn="base" hangingPunct="0">
              <a:lnSpc>
                <a:spcPts val="2660"/>
              </a:lnSpc>
              <a:spcBef>
                <a:spcPts val="400"/>
              </a:spcBef>
              <a:buClr>
                <a:schemeClr val="tx2"/>
              </a:buClr>
              <a:buSzPct val="100000"/>
              <a:buFont typeface="+mj-lt"/>
              <a:buAutoNum type="arabicPeriod"/>
            </a:pPr>
            <a:endParaRPr lang="en-US" b="1" kern="0" dirty="0">
              <a:solidFill>
                <a:schemeClr val="bg1"/>
              </a:solidFill>
            </a:endParaRPr>
          </a:p>
        </p:txBody>
      </p:sp>
      <p:sp>
        <p:nvSpPr>
          <p:cNvPr id="15" name="TextBox 14"/>
          <p:cNvSpPr txBox="1"/>
          <p:nvPr/>
        </p:nvSpPr>
        <p:spPr>
          <a:xfrm>
            <a:off x="6296121" y="2108970"/>
            <a:ext cx="2555394" cy="2616101"/>
          </a:xfrm>
          <a:prstGeom prst="rect">
            <a:avLst/>
          </a:prstGeom>
          <a:noFill/>
        </p:spPr>
        <p:txBody>
          <a:bodyPr wrap="square" rtlCol="0">
            <a:spAutoFit/>
          </a:bodyPr>
          <a:lstStyle/>
          <a:p>
            <a:pPr eaLnBrk="0" fontAlgn="base" hangingPunct="0">
              <a:spcBef>
                <a:spcPts val="400"/>
              </a:spcBef>
              <a:buClr>
                <a:schemeClr val="tx2"/>
              </a:buClr>
              <a:buSzPct val="100000"/>
            </a:pPr>
            <a:r>
              <a:rPr lang="en-US" kern="0" dirty="0" smtClean="0">
                <a:solidFill>
                  <a:schemeClr val="tx2"/>
                </a:solidFill>
              </a:rPr>
              <a:t>CORE VALUES</a:t>
            </a:r>
          </a:p>
          <a:p>
            <a:pPr eaLnBrk="0" fontAlgn="base" hangingPunct="0">
              <a:buClr>
                <a:schemeClr val="tx2"/>
              </a:buClr>
              <a:buSzPct val="100000"/>
            </a:pPr>
            <a:endParaRPr lang="en-US" kern="0" dirty="0">
              <a:solidFill>
                <a:schemeClr val="tx2"/>
              </a:solidFill>
            </a:endParaRPr>
          </a:p>
          <a:p>
            <a:pPr marL="342900" indent="-342900" eaLnBrk="0" fontAlgn="base" hangingPunct="0">
              <a:spcBef>
                <a:spcPts val="400"/>
              </a:spcBef>
              <a:buClr>
                <a:schemeClr val="tx1">
                  <a:lumMod val="65000"/>
                  <a:lumOff val="35000"/>
                </a:schemeClr>
              </a:buClr>
              <a:buSzPct val="100000"/>
              <a:buFont typeface="+mj-lt"/>
              <a:buAutoNum type="arabicPeriod"/>
            </a:pPr>
            <a:r>
              <a:rPr lang="en-US" kern="0" dirty="0" smtClean="0">
                <a:solidFill>
                  <a:schemeClr val="tx2"/>
                </a:solidFill>
              </a:rPr>
              <a:t>Program </a:t>
            </a:r>
            <a:r>
              <a:rPr lang="en-US" kern="0" dirty="0">
                <a:solidFill>
                  <a:schemeClr val="tx2"/>
                </a:solidFill>
              </a:rPr>
              <a:t>Execution</a:t>
            </a:r>
          </a:p>
          <a:p>
            <a:pPr marL="342900" indent="-342900" eaLnBrk="0" fontAlgn="base" hangingPunct="0">
              <a:spcBef>
                <a:spcPts val="400"/>
              </a:spcBef>
              <a:buClr>
                <a:schemeClr val="tx1">
                  <a:lumMod val="65000"/>
                  <a:lumOff val="35000"/>
                </a:schemeClr>
              </a:buClr>
              <a:buSzPct val="100000"/>
              <a:buFont typeface="+mj-lt"/>
              <a:buAutoNum type="arabicPeriod"/>
            </a:pPr>
            <a:r>
              <a:rPr lang="en-US" kern="0" dirty="0">
                <a:solidFill>
                  <a:schemeClr val="tx2"/>
                </a:solidFill>
              </a:rPr>
              <a:t>Alignment</a:t>
            </a:r>
          </a:p>
          <a:p>
            <a:pPr marL="342900" lvl="0" indent="-342900" eaLnBrk="0" fontAlgn="base" hangingPunct="0">
              <a:spcBef>
                <a:spcPts val="400"/>
              </a:spcBef>
              <a:buClr>
                <a:schemeClr val="tx1">
                  <a:lumMod val="65000"/>
                  <a:lumOff val="35000"/>
                </a:schemeClr>
              </a:buClr>
              <a:buSzPct val="100000"/>
              <a:buFont typeface="+mj-lt"/>
              <a:buAutoNum type="arabicPeriod"/>
            </a:pPr>
            <a:r>
              <a:rPr lang="en-US" kern="0" dirty="0">
                <a:solidFill>
                  <a:schemeClr val="tx2"/>
                </a:solidFill>
              </a:rPr>
              <a:t>Code Quality</a:t>
            </a:r>
          </a:p>
          <a:p>
            <a:pPr marL="342900" lvl="0" indent="-342900" eaLnBrk="0" fontAlgn="base" hangingPunct="0">
              <a:spcBef>
                <a:spcPts val="400"/>
              </a:spcBef>
              <a:buClr>
                <a:schemeClr val="tx1">
                  <a:lumMod val="65000"/>
                  <a:lumOff val="35000"/>
                </a:schemeClr>
              </a:buClr>
              <a:buSzPct val="100000"/>
              <a:buFont typeface="+mj-lt"/>
              <a:buAutoNum type="arabicPeriod"/>
            </a:pPr>
            <a:r>
              <a:rPr lang="en-US" kern="0" dirty="0" smtClean="0">
                <a:solidFill>
                  <a:schemeClr val="tx2"/>
                </a:solidFill>
              </a:rPr>
              <a:t>Transparency</a:t>
            </a:r>
          </a:p>
          <a:p>
            <a:pPr lvl="0" eaLnBrk="0" fontAlgn="base" hangingPunct="0">
              <a:spcBef>
                <a:spcPts val="400"/>
              </a:spcBef>
              <a:buClr>
                <a:schemeClr val="tx2"/>
              </a:buClr>
              <a:buSzPct val="100000"/>
            </a:pPr>
            <a:endParaRPr lang="en-US" kern="0" dirty="0">
              <a:solidFill>
                <a:schemeClr val="tx2"/>
              </a:solidFill>
            </a:endParaRPr>
          </a:p>
          <a:p>
            <a:pPr algn="l"/>
            <a:endParaRPr lang="en-US" dirty="0" smtClean="0">
              <a:solidFill>
                <a:schemeClr val="tx2"/>
              </a:solidFill>
            </a:endParaRPr>
          </a:p>
        </p:txBody>
      </p:sp>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11</a:t>
            </a:fld>
            <a:endParaRPr lang="en-US"/>
          </a:p>
        </p:txBody>
      </p:sp>
    </p:spTree>
    <p:extLst>
      <p:ext uri="{BB962C8B-B14F-4D97-AF65-F5344CB8AC3E}">
        <p14:creationId xmlns:p14="http://schemas.microsoft.com/office/powerpoint/2010/main" val="100421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F-BigPicChart-2.5-1500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12" y="360157"/>
            <a:ext cx="8210176" cy="5944167"/>
          </a:xfrm>
          <a:prstGeom prst="rect">
            <a:avLst/>
          </a:prstGeom>
        </p:spPr>
      </p:pic>
      <p:sp>
        <p:nvSpPr>
          <p:cNvPr id="2" name="Slide Number Placeholder 1"/>
          <p:cNvSpPr>
            <a:spLocks noGrp="1"/>
          </p:cNvSpPr>
          <p:nvPr>
            <p:ph type="sldNum" sz="quarter" idx="4"/>
          </p:nvPr>
        </p:nvSpPr>
        <p:spPr/>
        <p:txBody>
          <a:bodyPr/>
          <a:lstStyle/>
          <a:p>
            <a:fld id="{CDAE907E-7F84-7E47-B624-E1A95C1C6CC3}" type="slidenum">
              <a:rPr lang="en-US" smtClean="0"/>
              <a:pPr/>
              <a:t>12</a:t>
            </a:fld>
            <a:endParaRPr lang="en-US"/>
          </a:p>
        </p:txBody>
      </p:sp>
    </p:spTree>
    <p:extLst>
      <p:ext uri="{BB962C8B-B14F-4D97-AF65-F5344CB8AC3E}">
        <p14:creationId xmlns:p14="http://schemas.microsoft.com/office/powerpoint/2010/main" val="23369545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SAFe Delivers Business Results</a:t>
            </a:r>
            <a:endParaRPr lang="en-US" dirty="0"/>
          </a:p>
        </p:txBody>
      </p:sp>
      <p:grpSp>
        <p:nvGrpSpPr>
          <p:cNvPr id="4" name="Group 3"/>
          <p:cNvGrpSpPr/>
          <p:nvPr/>
        </p:nvGrpSpPr>
        <p:grpSpPr>
          <a:xfrm>
            <a:off x="2483768" y="1484784"/>
            <a:ext cx="4264187" cy="4264187"/>
            <a:chOff x="2354580" y="1458147"/>
            <a:chExt cx="4434840" cy="4434840"/>
          </a:xfrm>
        </p:grpSpPr>
        <p:sp>
          <p:nvSpPr>
            <p:cNvPr id="5" name="Oval 4"/>
            <p:cNvSpPr/>
            <p:nvPr>
              <p:custDataLst>
                <p:tags r:id="rId1"/>
              </p:custDataLst>
            </p:nvPr>
          </p:nvSpPr>
          <p:spPr>
            <a:xfrm>
              <a:off x="2354580" y="1458147"/>
              <a:ext cx="4434840" cy="4434840"/>
            </a:xfrm>
            <a:prstGeom prst="ellipse">
              <a:avLst/>
            </a:prstGeom>
            <a:solidFill>
              <a:srgbClr val="FFFFFF">
                <a:lumMod val="85000"/>
              </a:srgbClr>
            </a:solidFill>
            <a:ln w="25400" cap="flat" cmpd="sng" algn="ctr">
              <a:noFill/>
              <a:prstDash val="solid"/>
            </a:ln>
            <a:effectLst/>
          </p:spPr>
          <p:txBody>
            <a:bodyPr rtlCol="0" anchor="ctr"/>
            <a:lstStyle/>
            <a:p>
              <a:pPr algn="ctr" defTabSz="914400">
                <a:defRPr/>
              </a:pPr>
              <a:endParaRPr lang="en-US" kern="0" dirty="0">
                <a:solidFill>
                  <a:srgbClr val="FFFFFF"/>
                </a:solidFill>
                <a:latin typeface="Arial"/>
                <a:cs typeface="Arial"/>
              </a:endParaRPr>
            </a:p>
          </p:txBody>
        </p:sp>
        <p:sp>
          <p:nvSpPr>
            <p:cNvPr id="6" name="Rectangle 6"/>
            <p:cNvSpPr/>
            <p:nvPr>
              <p:custDataLst>
                <p:tags r:id="rId2"/>
              </p:custDataLst>
            </p:nvPr>
          </p:nvSpPr>
          <p:spPr>
            <a:xfrm>
              <a:off x="4572000"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5"/>
            </a:solidFill>
            <a:ln w="38100" cap="flat" cmpd="sng" algn="ctr">
              <a:solidFill>
                <a:srgbClr val="FFFFFF"/>
              </a:solid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algn="ctr" defTabSz="914400">
                <a:spcBef>
                  <a:spcPct val="20000"/>
                </a:spcBef>
                <a:buClr>
                  <a:srgbClr val="FFFFFF"/>
                </a:buClr>
                <a:buSzPct val="100000"/>
                <a:defRPr/>
              </a:pPr>
              <a:endParaRPr lang="en-US" sz="1400" b="1" kern="0" dirty="0">
                <a:ln>
                  <a:solidFill>
                    <a:srgbClr val="FFFFFF">
                      <a:alpha val="0"/>
                    </a:srgbClr>
                  </a:solidFill>
                </a:ln>
                <a:solidFill>
                  <a:srgbClr val="FFFFFF"/>
                </a:solidFill>
                <a:effectLst>
                  <a:outerShdw blurRad="38100" dist="38100" dir="2700000" algn="tl">
                    <a:srgbClr val="000000">
                      <a:alpha val="43137"/>
                    </a:srgbClr>
                  </a:outerShdw>
                </a:effectLst>
                <a:latin typeface="Arial"/>
                <a:cs typeface="Arial"/>
              </a:endParaRPr>
            </a:p>
          </p:txBody>
        </p:sp>
        <p:sp>
          <p:nvSpPr>
            <p:cNvPr id="7" name="Rectangle 6"/>
            <p:cNvSpPr/>
            <p:nvPr>
              <p:custDataLst>
                <p:tags r:id="rId3"/>
              </p:custDataLst>
            </p:nvPr>
          </p:nvSpPr>
          <p:spPr>
            <a:xfrm flipH="1">
              <a:off x="2451832" y="1574760"/>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4">
                <a:lumMod val="75000"/>
              </a:schemeClr>
            </a:solidFill>
            <a:ln w="38100" cap="flat" cmpd="sng" algn="ctr">
              <a:solidFill>
                <a:srgbClr val="FFFFFF"/>
              </a:solidFill>
              <a:prstDash val="solid"/>
              <a:round/>
              <a:headEnd type="none" w="med" len="med"/>
              <a:tailEnd type="none" w="med" len="med"/>
            </a:ln>
            <a:effectLst/>
          </p:spPr>
          <p:txBody>
            <a:bodyPr vert="horz" wrap="square" lIns="91440" tIns="45720" rIns="91440" bIns="91440" numCol="1" rtlCol="0" anchor="b" anchorCtr="0" compatLnSpc="1">
              <a:prstTxWarp prst="textNoShape">
                <a:avLst/>
              </a:prstTxWarp>
              <a:noAutofit/>
            </a:bodyPr>
            <a:lstStyle/>
            <a:p>
              <a:pPr algn="ctr" defTabSz="914400">
                <a:spcBef>
                  <a:spcPct val="20000"/>
                </a:spcBef>
                <a:buClr>
                  <a:srgbClr val="FFFFFF"/>
                </a:buClr>
                <a:buSzPct val="100000"/>
                <a:defRPr/>
              </a:pPr>
              <a:endParaRPr lang="en-US" sz="1400" b="1" kern="0" dirty="0">
                <a:ln>
                  <a:solidFill>
                    <a:srgbClr val="FFFFFF">
                      <a:alpha val="0"/>
                    </a:srgbClr>
                  </a:solidFill>
                </a:ln>
                <a:solidFill>
                  <a:srgbClr val="FFFFFF"/>
                </a:solidFill>
                <a:effectLst>
                  <a:outerShdw blurRad="38100" dist="38100" dir="2700000" algn="tl">
                    <a:srgbClr val="000000">
                      <a:alpha val="43137"/>
                    </a:srgbClr>
                  </a:outerShdw>
                </a:effectLst>
                <a:latin typeface="Arial"/>
                <a:cs typeface="Arial"/>
              </a:endParaRPr>
            </a:p>
          </p:txBody>
        </p:sp>
        <p:sp>
          <p:nvSpPr>
            <p:cNvPr id="8" name="Rectangle 6"/>
            <p:cNvSpPr/>
            <p:nvPr>
              <p:custDataLst>
                <p:tags r:id="rId4"/>
              </p:custDataLst>
            </p:nvPr>
          </p:nvSpPr>
          <p:spPr>
            <a:xfrm flipV="1">
              <a:off x="4572000"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1"/>
            </a:solidFill>
            <a:ln w="38100" cap="flat" cmpd="sng" algn="ctr">
              <a:solidFill>
                <a:srgbClr val="FFFFFF"/>
              </a:solidFill>
              <a:prstDash val="solid"/>
            </a:ln>
            <a:effectLst/>
          </p:spPr>
          <p:txBody>
            <a:bodyPr spcFirstLastPara="0" vert="horz" wrap="square" lIns="77470" tIns="77470" rIns="77470" bIns="77470" numCol="1" spcCol="1270" anchor="ctr" anchorCtr="0">
              <a:noAutofit/>
            </a:bodyPr>
            <a:lstStyle/>
            <a:p>
              <a:pPr algn="ctr" defTabSz="914400">
                <a:spcBef>
                  <a:spcPct val="20000"/>
                </a:spcBef>
                <a:buClr>
                  <a:srgbClr val="FFFFFF"/>
                </a:buClr>
                <a:buSzPct val="100000"/>
                <a:defRPr/>
              </a:pPr>
              <a:endParaRPr lang="en-US" sz="1400" b="1" kern="0" dirty="0">
                <a:ln>
                  <a:solidFill>
                    <a:srgbClr val="FFFFFF">
                      <a:alpha val="0"/>
                    </a:srgbClr>
                  </a:solidFill>
                </a:ln>
                <a:solidFill>
                  <a:srgbClr val="FFFFFF"/>
                </a:solidFill>
                <a:effectLst>
                  <a:outerShdw blurRad="38100" dist="38100" dir="2700000" algn="tl">
                    <a:srgbClr val="000000">
                      <a:alpha val="43137"/>
                    </a:srgbClr>
                  </a:outerShdw>
                </a:effectLst>
                <a:latin typeface="Arial"/>
                <a:cs typeface="Arial"/>
              </a:endParaRPr>
            </a:p>
          </p:txBody>
        </p:sp>
        <p:sp>
          <p:nvSpPr>
            <p:cNvPr id="9" name="Rectangle 6"/>
            <p:cNvSpPr/>
            <p:nvPr>
              <p:custDataLst>
                <p:tags r:id="rId5"/>
              </p:custDataLst>
            </p:nvPr>
          </p:nvSpPr>
          <p:spPr>
            <a:xfrm flipH="1" flipV="1">
              <a:off x="2451832" y="3675567"/>
              <a:ext cx="2120168" cy="2100807"/>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accent2">
                <a:lumMod val="75000"/>
              </a:schemeClr>
            </a:solidFill>
            <a:ln w="38100" cap="flat" cmpd="sng" algn="ctr">
              <a:solidFill>
                <a:srgbClr val="FFFFFF"/>
              </a:solidFill>
              <a:prstDash val="solid"/>
            </a:ln>
            <a:effectLst/>
          </p:spPr>
          <p:txBody>
            <a:bodyPr spcFirstLastPara="0" vert="horz" wrap="square" lIns="77470" tIns="77470" rIns="77470" bIns="77470" numCol="1" spcCol="1270" anchor="ctr" anchorCtr="0">
              <a:noAutofit/>
            </a:bodyPr>
            <a:lstStyle/>
            <a:p>
              <a:pPr algn="ctr" defTabSz="914400">
                <a:spcBef>
                  <a:spcPct val="20000"/>
                </a:spcBef>
                <a:buClr>
                  <a:srgbClr val="FFFFFF"/>
                </a:buClr>
                <a:buSzPct val="100000"/>
                <a:defRPr/>
              </a:pPr>
              <a:endParaRPr lang="en-US" sz="1400" b="1" kern="0" dirty="0">
                <a:ln>
                  <a:solidFill>
                    <a:srgbClr val="FFFFFF">
                      <a:alpha val="0"/>
                    </a:srgbClr>
                  </a:solidFill>
                </a:ln>
                <a:solidFill>
                  <a:srgbClr val="FFFFFF"/>
                </a:solidFill>
                <a:effectLst>
                  <a:outerShdw blurRad="38100" dist="38100" dir="2700000" algn="tl">
                    <a:srgbClr val="000000">
                      <a:alpha val="43137"/>
                    </a:srgbClr>
                  </a:outerShdw>
                </a:effectLst>
                <a:latin typeface="Arial"/>
                <a:cs typeface="Arial"/>
              </a:endParaRPr>
            </a:p>
          </p:txBody>
        </p:sp>
        <p:sp>
          <p:nvSpPr>
            <p:cNvPr id="10" name="Oval 9"/>
            <p:cNvSpPr/>
            <p:nvPr>
              <p:custDataLst>
                <p:tags r:id="rId6"/>
              </p:custDataLst>
            </p:nvPr>
          </p:nvSpPr>
          <p:spPr>
            <a:xfrm>
              <a:off x="3276600" y="2380167"/>
              <a:ext cx="2590800" cy="2590800"/>
            </a:xfrm>
            <a:prstGeom prst="ellipse">
              <a:avLst/>
            </a:prstGeom>
            <a:solidFill>
              <a:srgbClr val="FFFFFF">
                <a:lumMod val="85000"/>
                <a:alpha val="67000"/>
              </a:srgbClr>
            </a:solidFill>
            <a:ln w="25400" cap="flat" cmpd="sng" algn="ctr">
              <a:noFill/>
              <a:prstDash val="solid"/>
            </a:ln>
            <a:effectLst/>
          </p:spPr>
          <p:txBody>
            <a:bodyPr rtlCol="0" anchor="ctr"/>
            <a:lstStyle/>
            <a:p>
              <a:pPr algn="ctr" defTabSz="914400">
                <a:spcBef>
                  <a:spcPct val="20000"/>
                </a:spcBef>
                <a:buClr>
                  <a:srgbClr val="FFFFFF"/>
                </a:buClr>
                <a:buSzPct val="100000"/>
                <a:defRPr/>
              </a:pPr>
              <a:endParaRPr lang="en-US" sz="2400" b="1" kern="0" dirty="0">
                <a:ln>
                  <a:solidFill>
                    <a:srgbClr val="FFFFFF">
                      <a:alpha val="0"/>
                    </a:srgbClr>
                  </a:solidFill>
                </a:ln>
                <a:solidFill>
                  <a:srgbClr val="000000"/>
                </a:solidFill>
                <a:latin typeface="Arial"/>
                <a:cs typeface="Arial"/>
              </a:endParaRPr>
            </a:p>
          </p:txBody>
        </p:sp>
        <p:sp>
          <p:nvSpPr>
            <p:cNvPr id="11" name="Rectangle 10"/>
            <p:cNvSpPr/>
            <p:nvPr>
              <p:custDataLst>
                <p:tags r:id="rId7"/>
              </p:custDataLst>
            </p:nvPr>
          </p:nvSpPr>
          <p:spPr>
            <a:xfrm rot="2619392">
              <a:off x="3518198" y="2141462"/>
              <a:ext cx="2889204" cy="2296630"/>
            </a:xfrm>
            <a:prstGeom prst="rect">
              <a:avLst/>
            </a:prstGeom>
            <a:solidFill>
              <a:schemeClr val="accent6">
                <a:alpha val="0"/>
              </a:schemeClr>
            </a:solidFill>
            <a:effectLst/>
          </p:spPr>
          <p:txBody>
            <a:bodyPr wrap="none">
              <a:prstTxWarp prst="textArchUp">
                <a:avLst>
                  <a:gd name="adj" fmla="val 13576967"/>
                </a:avLst>
              </a:prstTxWarp>
              <a:spAutoFit/>
            </a:bodyPr>
            <a:lstStyle/>
            <a:p>
              <a:pPr algn="ctr" defTabSz="914400">
                <a:spcBef>
                  <a:spcPct val="20000"/>
                </a:spcBef>
                <a:buClr>
                  <a:srgbClr val="FFFFFF"/>
                </a:buClr>
                <a:buSzPct val="100000"/>
                <a:defRPr/>
              </a:pPr>
              <a:r>
                <a:rPr lang="en-US" sz="2000" b="1" kern="0" dirty="0">
                  <a:ln>
                    <a:solidFill>
                      <a:srgbClr val="FFFFFF">
                        <a:alpha val="0"/>
                      </a:srgbClr>
                    </a:solidFill>
                  </a:ln>
                  <a:solidFill>
                    <a:srgbClr val="FFFFFF"/>
                  </a:solidFill>
                  <a:effectLst>
                    <a:outerShdw blurRad="50800" dist="38100" dir="2700000" algn="tl" rotWithShape="0">
                      <a:srgbClr val="000000">
                        <a:alpha val="43000"/>
                      </a:srgbClr>
                    </a:outerShdw>
                  </a:effectLst>
                  <a:latin typeface="Arial"/>
                  <a:cs typeface="Arial"/>
                </a:rPr>
                <a:t>TIME TO MARKET</a:t>
              </a:r>
            </a:p>
          </p:txBody>
        </p:sp>
        <p:sp>
          <p:nvSpPr>
            <p:cNvPr id="12" name="Rectangle 11"/>
            <p:cNvSpPr/>
            <p:nvPr>
              <p:custDataLst>
                <p:tags r:id="rId8"/>
              </p:custDataLst>
            </p:nvPr>
          </p:nvSpPr>
          <p:spPr>
            <a:xfrm rot="18819392">
              <a:off x="2743020" y="2079921"/>
              <a:ext cx="3093340" cy="2582692"/>
            </a:xfrm>
            <a:prstGeom prst="rect">
              <a:avLst/>
            </a:prstGeom>
            <a:solidFill>
              <a:schemeClr val="accent4">
                <a:alpha val="0"/>
              </a:schemeClr>
            </a:solidFill>
            <a:effectLst/>
          </p:spPr>
          <p:txBody>
            <a:bodyPr wrap="none">
              <a:prstTxWarp prst="textArchUp">
                <a:avLst>
                  <a:gd name="adj" fmla="val 13576967"/>
                </a:avLst>
              </a:prstTxWarp>
              <a:spAutoFit/>
            </a:bodyPr>
            <a:lstStyle/>
            <a:p>
              <a:pPr algn="ctr" defTabSz="914400">
                <a:spcBef>
                  <a:spcPct val="20000"/>
                </a:spcBef>
                <a:buClr>
                  <a:srgbClr val="FFFFFF"/>
                </a:buClr>
                <a:buSzPct val="100000"/>
                <a:defRPr/>
              </a:pPr>
              <a:r>
                <a:rPr lang="en-US" sz="2000" b="1" kern="0" dirty="0">
                  <a:ln>
                    <a:solidFill>
                      <a:srgbClr val="FFFFFF">
                        <a:alpha val="0"/>
                      </a:srgbClr>
                    </a:solidFill>
                  </a:ln>
                  <a:solidFill>
                    <a:srgbClr val="FFFFFF"/>
                  </a:solidFill>
                  <a:effectLst>
                    <a:outerShdw blurRad="50800" dist="38100" dir="2700000" algn="tl" rotWithShape="0">
                      <a:srgbClr val="000000">
                        <a:alpha val="43000"/>
                      </a:srgbClr>
                    </a:outerShdw>
                  </a:effectLst>
                  <a:latin typeface="Arial"/>
                  <a:cs typeface="Arial"/>
                </a:rPr>
                <a:t>ENGAGEMENT</a:t>
              </a:r>
            </a:p>
          </p:txBody>
        </p:sp>
        <p:sp>
          <p:nvSpPr>
            <p:cNvPr id="13" name="Rectangle 12"/>
            <p:cNvSpPr/>
            <p:nvPr>
              <p:custDataLst>
                <p:tags r:id="rId9"/>
              </p:custDataLst>
            </p:nvPr>
          </p:nvSpPr>
          <p:spPr>
            <a:xfrm rot="18819392">
              <a:off x="4248469" y="3547865"/>
              <a:ext cx="2123402" cy="1572466"/>
            </a:xfrm>
            <a:prstGeom prst="rect">
              <a:avLst/>
            </a:prstGeom>
            <a:solidFill>
              <a:schemeClr val="accent1">
                <a:alpha val="0"/>
              </a:schemeClr>
            </a:solidFill>
            <a:effectLst/>
          </p:spPr>
          <p:txBody>
            <a:bodyPr wrap="none" anchor="t">
              <a:prstTxWarp prst="textArchDown">
                <a:avLst>
                  <a:gd name="adj" fmla="val 2823306"/>
                </a:avLst>
              </a:prstTxWarp>
              <a:spAutoFit/>
            </a:bodyPr>
            <a:lstStyle/>
            <a:p>
              <a:pPr algn="ctr" defTabSz="914400">
                <a:spcBef>
                  <a:spcPct val="20000"/>
                </a:spcBef>
                <a:buClr>
                  <a:srgbClr val="FFFFFF"/>
                </a:buClr>
                <a:buSzPct val="100000"/>
                <a:defRPr/>
              </a:pPr>
              <a:r>
                <a:rPr lang="en-US" sz="2000" b="1" kern="0" dirty="0">
                  <a:ln>
                    <a:solidFill>
                      <a:srgbClr val="FFFFFF">
                        <a:alpha val="0"/>
                      </a:srgbClr>
                    </a:solidFill>
                  </a:ln>
                  <a:solidFill>
                    <a:srgbClr val="FFFFFF"/>
                  </a:solidFill>
                  <a:effectLst>
                    <a:outerShdw blurRad="50800" dist="38100" dir="2700000" algn="tl" rotWithShape="0">
                      <a:srgbClr val="000000">
                        <a:alpha val="43000"/>
                      </a:srgbClr>
                    </a:outerShdw>
                  </a:effectLst>
                  <a:latin typeface="Arial"/>
                  <a:cs typeface="Arial"/>
                </a:rPr>
                <a:t>QUALITY</a:t>
              </a:r>
            </a:p>
          </p:txBody>
        </p:sp>
        <p:sp>
          <p:nvSpPr>
            <p:cNvPr id="14" name="Rectangle 13"/>
            <p:cNvSpPr/>
            <p:nvPr>
              <p:custDataLst>
                <p:tags r:id="rId10"/>
              </p:custDataLst>
            </p:nvPr>
          </p:nvSpPr>
          <p:spPr>
            <a:xfrm rot="2619392">
              <a:off x="2675620" y="2827523"/>
              <a:ext cx="3020218" cy="2455755"/>
            </a:xfrm>
            <a:prstGeom prst="rect">
              <a:avLst/>
            </a:prstGeom>
            <a:solidFill>
              <a:schemeClr val="accent2">
                <a:alpha val="0"/>
              </a:schemeClr>
            </a:solidFill>
            <a:effectLst/>
          </p:spPr>
          <p:txBody>
            <a:bodyPr wrap="none" anchor="t">
              <a:prstTxWarp prst="textArchDown">
                <a:avLst>
                  <a:gd name="adj" fmla="val 2823306"/>
                </a:avLst>
              </a:prstTxWarp>
              <a:spAutoFit/>
            </a:bodyPr>
            <a:lstStyle/>
            <a:p>
              <a:pPr algn="ctr" defTabSz="914400">
                <a:spcBef>
                  <a:spcPct val="20000"/>
                </a:spcBef>
                <a:buClr>
                  <a:srgbClr val="FFFFFF"/>
                </a:buClr>
                <a:buSzPct val="100000"/>
                <a:defRPr/>
              </a:pPr>
              <a:r>
                <a:rPr lang="en-US" sz="2000" b="1" kern="0" dirty="0">
                  <a:ln>
                    <a:solidFill>
                      <a:srgbClr val="FFFFFF">
                        <a:alpha val="0"/>
                      </a:srgbClr>
                    </a:solidFill>
                  </a:ln>
                  <a:solidFill>
                    <a:srgbClr val="FFFFFF"/>
                  </a:solidFill>
                  <a:effectLst>
                    <a:outerShdw blurRad="50800" dist="38100" dir="2700000" algn="tl" rotWithShape="0">
                      <a:srgbClr val="000000">
                        <a:alpha val="43000"/>
                      </a:srgbClr>
                    </a:outerShdw>
                  </a:effectLst>
                  <a:latin typeface="Arial"/>
                  <a:cs typeface="Arial"/>
                </a:rPr>
                <a:t>PRODUCTIVITY</a:t>
              </a:r>
            </a:p>
          </p:txBody>
        </p:sp>
        <p:pic>
          <p:nvPicPr>
            <p:cNvPr id="15" name="Picture 14"/>
            <p:cNvPicPr>
              <a:picLocks noChangeAspect="1"/>
            </p:cNvPicPr>
            <p:nvPr/>
          </p:nvPicPr>
          <p:blipFill>
            <a:blip r:embed="rId16">
              <a:alphaModFix amt="80000"/>
              <a:extLst>
                <a:ext uri="{28A0092B-C50C-407E-A947-70E740481C1C}">
                  <a14:useLocalDpi xmlns:a14="http://schemas.microsoft.com/office/drawing/2010/main" val="0"/>
                </a:ext>
              </a:extLst>
            </a:blip>
            <a:stretch>
              <a:fillRect/>
            </a:stretch>
          </p:blipFill>
          <p:spPr>
            <a:xfrm>
              <a:off x="3569517" y="2954414"/>
              <a:ext cx="2016010" cy="1460378"/>
            </a:xfrm>
            <a:prstGeom prst="rect">
              <a:avLst/>
            </a:prstGeom>
            <a:ln>
              <a:noFill/>
            </a:ln>
          </p:spPr>
        </p:pic>
        <p:sp>
          <p:nvSpPr>
            <p:cNvPr id="16" name="Rectangle 15"/>
            <p:cNvSpPr/>
            <p:nvPr/>
          </p:nvSpPr>
          <p:spPr>
            <a:xfrm>
              <a:off x="3592421" y="3297585"/>
              <a:ext cx="1959158" cy="864254"/>
            </a:xfrm>
            <a:prstGeom prst="rect">
              <a:avLst/>
            </a:prstGeom>
          </p:spPr>
          <p:txBody>
            <a:bodyPr wrap="square">
              <a:spAutoFit/>
            </a:bodyPr>
            <a:lstStyle/>
            <a:p>
              <a:pPr algn="ctr" defTabSz="914400">
                <a:spcBef>
                  <a:spcPct val="20000"/>
                </a:spcBef>
                <a:buClr>
                  <a:srgbClr val="FFFFFF"/>
                </a:buClr>
                <a:buSzPct val="100000"/>
                <a:defRPr/>
              </a:pPr>
              <a:r>
                <a:rPr lang="en-US" sz="2400" b="1" kern="0" dirty="0">
                  <a:ln>
                    <a:solidFill>
                      <a:srgbClr val="FFFFFF">
                        <a:alpha val="0"/>
                      </a:srgbClr>
                    </a:solidFill>
                  </a:ln>
                  <a:solidFill>
                    <a:srgbClr val="000000"/>
                  </a:solidFill>
                  <a:effectLst>
                    <a:glow rad="342900">
                      <a:srgbClr val="FFFFFF">
                        <a:alpha val="52000"/>
                      </a:srgbClr>
                    </a:glow>
                    <a:outerShdw blurRad="50800" dist="139700" dir="2700000" algn="tl" rotWithShape="0">
                      <a:srgbClr val="FFFFFF">
                        <a:alpha val="86000"/>
                      </a:srgbClr>
                    </a:outerShdw>
                  </a:effectLst>
                  <a:latin typeface="Arial"/>
                </a:rPr>
                <a:t>BUSINESS RESULTS</a:t>
              </a:r>
            </a:p>
          </p:txBody>
        </p:sp>
        <p:sp>
          <p:nvSpPr>
            <p:cNvPr id="17" name="Curved Down Arrow 32"/>
            <p:cNvSpPr/>
            <p:nvPr>
              <p:custDataLst>
                <p:tags r:id="rId11"/>
              </p:custDataLst>
            </p:nvPr>
          </p:nvSpPr>
          <p:spPr>
            <a:xfrm rot="13874276" flipH="1">
              <a:off x="3643332"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914400">
                <a:defRPr/>
              </a:pPr>
              <a:endParaRPr lang="en-US" kern="0" dirty="0">
                <a:solidFill>
                  <a:srgbClr val="000000"/>
                </a:solidFill>
                <a:latin typeface="Arial"/>
                <a:cs typeface="Arial"/>
              </a:endParaRPr>
            </a:p>
          </p:txBody>
        </p:sp>
        <p:sp>
          <p:nvSpPr>
            <p:cNvPr id="18" name="Curved Down Arrow 32"/>
            <p:cNvSpPr/>
            <p:nvPr>
              <p:custDataLst>
                <p:tags r:id="rId12"/>
              </p:custDataLst>
            </p:nvPr>
          </p:nvSpPr>
          <p:spPr>
            <a:xfrm rot="7725724">
              <a:off x="5168450" y="4147871"/>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914400">
                <a:defRPr/>
              </a:pPr>
              <a:endParaRPr lang="en-US" kern="0" dirty="0">
                <a:solidFill>
                  <a:srgbClr val="000000"/>
                </a:solidFill>
                <a:latin typeface="Arial"/>
                <a:cs typeface="Arial"/>
              </a:endParaRPr>
            </a:p>
          </p:txBody>
        </p:sp>
        <p:sp>
          <p:nvSpPr>
            <p:cNvPr id="19" name="Curved Down Arrow 32"/>
            <p:cNvSpPr/>
            <p:nvPr>
              <p:custDataLst>
                <p:tags r:id="rId13"/>
              </p:custDataLst>
            </p:nvPr>
          </p:nvSpPr>
          <p:spPr>
            <a:xfrm rot="2325724">
              <a:off x="5168450"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914400">
                <a:defRPr/>
              </a:pPr>
              <a:endParaRPr lang="en-US" kern="0" dirty="0">
                <a:solidFill>
                  <a:srgbClr val="000000"/>
                </a:solidFill>
                <a:latin typeface="Arial"/>
                <a:cs typeface="Arial"/>
              </a:endParaRPr>
            </a:p>
          </p:txBody>
        </p:sp>
        <p:sp>
          <p:nvSpPr>
            <p:cNvPr id="20" name="Curved Down Arrow 32"/>
            <p:cNvSpPr/>
            <p:nvPr>
              <p:custDataLst>
                <p:tags r:id="rId14"/>
              </p:custDataLst>
            </p:nvPr>
          </p:nvSpPr>
          <p:spPr>
            <a:xfrm rot="19274276" flipH="1">
              <a:off x="3643332" y="2559290"/>
              <a:ext cx="332993" cy="628284"/>
            </a:xfrm>
            <a:custGeom>
              <a:avLst/>
              <a:gdLst>
                <a:gd name="connsiteX0" fmla="*/ 0 w 389067"/>
                <a:gd name="connsiteY0" fmla="*/ 14695 h 736470"/>
                <a:gd name="connsiteX1" fmla="*/ 199235 w 389067"/>
                <a:gd name="connsiteY1" fmla="*/ 0 h 736470"/>
                <a:gd name="connsiteX2" fmla="*/ 305209 w 389067"/>
                <a:gd name="connsiteY2" fmla="*/ 580640 h 736470"/>
                <a:gd name="connsiteX3" fmla="*/ 389067 w 389067"/>
                <a:gd name="connsiteY3" fmla="*/ 576035 h 736470"/>
                <a:gd name="connsiteX4" fmla="*/ 214483 w 389067"/>
                <a:gd name="connsiteY4" fmla="*/ 736470 h 736470"/>
                <a:gd name="connsiteX5" fmla="*/ 31683 w 389067"/>
                <a:gd name="connsiteY5" fmla="*/ 593917 h 736470"/>
                <a:gd name="connsiteX6" fmla="*/ 120148 w 389067"/>
                <a:gd name="connsiteY6" fmla="*/ 580640 h 736470"/>
                <a:gd name="connsiteX7" fmla="*/ 0 w 389067"/>
                <a:gd name="connsiteY7" fmla="*/ 14695 h 736470"/>
                <a:gd name="connsiteX0" fmla="*/ 0 w 389067"/>
                <a:gd name="connsiteY0" fmla="*/ 19958 h 741733"/>
                <a:gd name="connsiteX1" fmla="*/ 207380 w 389067"/>
                <a:gd name="connsiteY1" fmla="*/ 0 h 741733"/>
                <a:gd name="connsiteX2" fmla="*/ 305209 w 389067"/>
                <a:gd name="connsiteY2" fmla="*/ 585903 h 741733"/>
                <a:gd name="connsiteX3" fmla="*/ 389067 w 389067"/>
                <a:gd name="connsiteY3" fmla="*/ 581298 h 741733"/>
                <a:gd name="connsiteX4" fmla="*/ 214483 w 389067"/>
                <a:gd name="connsiteY4" fmla="*/ 741733 h 741733"/>
                <a:gd name="connsiteX5" fmla="*/ 31683 w 389067"/>
                <a:gd name="connsiteY5" fmla="*/ 599180 h 741733"/>
                <a:gd name="connsiteX6" fmla="*/ 120148 w 389067"/>
                <a:gd name="connsiteY6" fmla="*/ 585903 h 741733"/>
                <a:gd name="connsiteX7" fmla="*/ 0 w 389067"/>
                <a:gd name="connsiteY7" fmla="*/ 19958 h 741733"/>
                <a:gd name="connsiteX0" fmla="*/ 0 w 368890"/>
                <a:gd name="connsiteY0" fmla="*/ 18947 h 741733"/>
                <a:gd name="connsiteX1" fmla="*/ 187203 w 368890"/>
                <a:gd name="connsiteY1" fmla="*/ 0 h 741733"/>
                <a:gd name="connsiteX2" fmla="*/ 285032 w 368890"/>
                <a:gd name="connsiteY2" fmla="*/ 585903 h 741733"/>
                <a:gd name="connsiteX3" fmla="*/ 368890 w 368890"/>
                <a:gd name="connsiteY3" fmla="*/ 581298 h 741733"/>
                <a:gd name="connsiteX4" fmla="*/ 194306 w 368890"/>
                <a:gd name="connsiteY4" fmla="*/ 741733 h 741733"/>
                <a:gd name="connsiteX5" fmla="*/ 11506 w 368890"/>
                <a:gd name="connsiteY5" fmla="*/ 599180 h 741733"/>
                <a:gd name="connsiteX6" fmla="*/ 99971 w 368890"/>
                <a:gd name="connsiteY6" fmla="*/ 585903 h 741733"/>
                <a:gd name="connsiteX7" fmla="*/ 0 w 368890"/>
                <a:gd name="connsiteY7" fmla="*/ 18947 h 74173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1506 w 368890"/>
                <a:gd name="connsiteY5" fmla="*/ 584550 h 727103"/>
                <a:gd name="connsiteX6" fmla="*/ 99971 w 368890"/>
                <a:gd name="connsiteY6" fmla="*/ 571273 h 727103"/>
                <a:gd name="connsiteX7" fmla="*/ 0 w 368890"/>
                <a:gd name="connsiteY7" fmla="*/ 4317 h 727103"/>
                <a:gd name="connsiteX0" fmla="*/ 0 w 368890"/>
                <a:gd name="connsiteY0" fmla="*/ 4317 h 727103"/>
                <a:gd name="connsiteX1" fmla="*/ 190264 w 368890"/>
                <a:gd name="connsiteY1" fmla="*/ 0 h 727103"/>
                <a:gd name="connsiteX2" fmla="*/ 285032 w 368890"/>
                <a:gd name="connsiteY2" fmla="*/ 571273 h 727103"/>
                <a:gd name="connsiteX3" fmla="*/ 368890 w 368890"/>
                <a:gd name="connsiteY3" fmla="*/ 566668 h 727103"/>
                <a:gd name="connsiteX4" fmla="*/ 194306 w 368890"/>
                <a:gd name="connsiteY4" fmla="*/ 727103 h 727103"/>
                <a:gd name="connsiteX5" fmla="*/ 10684 w 368890"/>
                <a:gd name="connsiteY5" fmla="*/ 567704 h 727103"/>
                <a:gd name="connsiteX6" fmla="*/ 99971 w 368890"/>
                <a:gd name="connsiteY6" fmla="*/ 571273 h 727103"/>
                <a:gd name="connsiteX7" fmla="*/ 0 w 368890"/>
                <a:gd name="connsiteY7" fmla="*/ 4317 h 727103"/>
                <a:gd name="connsiteX0" fmla="*/ 0 w 363912"/>
                <a:gd name="connsiteY0" fmla="*/ 4317 h 727103"/>
                <a:gd name="connsiteX1" fmla="*/ 190264 w 363912"/>
                <a:gd name="connsiteY1" fmla="*/ 0 h 727103"/>
                <a:gd name="connsiteX2" fmla="*/ 285032 w 363912"/>
                <a:gd name="connsiteY2" fmla="*/ 571273 h 727103"/>
                <a:gd name="connsiteX3" fmla="*/ 363912 w 363912"/>
                <a:gd name="connsiteY3" fmla="*/ 585949 h 727103"/>
                <a:gd name="connsiteX4" fmla="*/ 194306 w 363912"/>
                <a:gd name="connsiteY4" fmla="*/ 727103 h 727103"/>
                <a:gd name="connsiteX5" fmla="*/ 10684 w 363912"/>
                <a:gd name="connsiteY5" fmla="*/ 567704 h 727103"/>
                <a:gd name="connsiteX6" fmla="*/ 99971 w 363912"/>
                <a:gd name="connsiteY6" fmla="*/ 571273 h 727103"/>
                <a:gd name="connsiteX7" fmla="*/ 0 w 363912"/>
                <a:gd name="connsiteY7" fmla="*/ 4317 h 727103"/>
                <a:gd name="connsiteX0" fmla="*/ 0 w 358113"/>
                <a:gd name="connsiteY0" fmla="*/ 4317 h 727103"/>
                <a:gd name="connsiteX1" fmla="*/ 190264 w 358113"/>
                <a:gd name="connsiteY1" fmla="*/ 0 h 727103"/>
                <a:gd name="connsiteX2" fmla="*/ 285032 w 358113"/>
                <a:gd name="connsiteY2" fmla="*/ 571273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58113"/>
                <a:gd name="connsiteY0" fmla="*/ 4317 h 727103"/>
                <a:gd name="connsiteX1" fmla="*/ 190264 w 358113"/>
                <a:gd name="connsiteY1" fmla="*/ 0 h 727103"/>
                <a:gd name="connsiteX2" fmla="*/ 273845 w 358113"/>
                <a:gd name="connsiteY2" fmla="*/ 584567 h 727103"/>
                <a:gd name="connsiteX3" fmla="*/ 358113 w 358113"/>
                <a:gd name="connsiteY3" fmla="*/ 588385 h 727103"/>
                <a:gd name="connsiteX4" fmla="*/ 194306 w 358113"/>
                <a:gd name="connsiteY4" fmla="*/ 727103 h 727103"/>
                <a:gd name="connsiteX5" fmla="*/ 10684 w 358113"/>
                <a:gd name="connsiteY5" fmla="*/ 567704 h 727103"/>
                <a:gd name="connsiteX6" fmla="*/ 99971 w 358113"/>
                <a:gd name="connsiteY6" fmla="*/ 571273 h 727103"/>
                <a:gd name="connsiteX7" fmla="*/ 0 w 358113"/>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10684 w 362869"/>
                <a:gd name="connsiteY5" fmla="*/ 567704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2077 w 362869"/>
                <a:gd name="connsiteY5" fmla="*/ 558622 h 727103"/>
                <a:gd name="connsiteX6" fmla="*/ 99971 w 362869"/>
                <a:gd name="connsiteY6" fmla="*/ 571273 h 727103"/>
                <a:gd name="connsiteX7" fmla="*/ 0 w 362869"/>
                <a:gd name="connsiteY7" fmla="*/ 4317 h 727103"/>
                <a:gd name="connsiteX0" fmla="*/ 0 w 362869"/>
                <a:gd name="connsiteY0" fmla="*/ 4317 h 727103"/>
                <a:gd name="connsiteX1" fmla="*/ 190264 w 362869"/>
                <a:gd name="connsiteY1" fmla="*/ 0 h 727103"/>
                <a:gd name="connsiteX2" fmla="*/ 273845 w 362869"/>
                <a:gd name="connsiteY2" fmla="*/ 584567 h 727103"/>
                <a:gd name="connsiteX3" fmla="*/ 362869 w 362869"/>
                <a:gd name="connsiteY3" fmla="*/ 605011 h 727103"/>
                <a:gd name="connsiteX4" fmla="*/ 194306 w 362869"/>
                <a:gd name="connsiteY4" fmla="*/ 727103 h 727103"/>
                <a:gd name="connsiteX5" fmla="*/ 24763 w 362869"/>
                <a:gd name="connsiteY5" fmla="*/ 573252 h 727103"/>
                <a:gd name="connsiteX6" fmla="*/ 99971 w 362869"/>
                <a:gd name="connsiteY6" fmla="*/ 571273 h 727103"/>
                <a:gd name="connsiteX7" fmla="*/ 0 w 362869"/>
                <a:gd name="connsiteY7" fmla="*/ 4317 h 727103"/>
                <a:gd name="connsiteX0" fmla="*/ 0 w 359346"/>
                <a:gd name="connsiteY0" fmla="*/ 4317 h 727103"/>
                <a:gd name="connsiteX1" fmla="*/ 190264 w 359346"/>
                <a:gd name="connsiteY1" fmla="*/ 0 h 727103"/>
                <a:gd name="connsiteX2" fmla="*/ 273845 w 359346"/>
                <a:gd name="connsiteY2" fmla="*/ 584567 h 727103"/>
                <a:gd name="connsiteX3" fmla="*/ 359346 w 359346"/>
                <a:gd name="connsiteY3" fmla="*/ 613653 h 727103"/>
                <a:gd name="connsiteX4" fmla="*/ 194306 w 359346"/>
                <a:gd name="connsiteY4" fmla="*/ 727103 h 727103"/>
                <a:gd name="connsiteX5" fmla="*/ 24763 w 359346"/>
                <a:gd name="connsiteY5" fmla="*/ 573252 h 727103"/>
                <a:gd name="connsiteX6" fmla="*/ 99971 w 359346"/>
                <a:gd name="connsiteY6" fmla="*/ 571273 h 727103"/>
                <a:gd name="connsiteX7" fmla="*/ 0 w 359346"/>
                <a:gd name="connsiteY7" fmla="*/ 4317 h 727103"/>
                <a:gd name="connsiteX0" fmla="*/ 0 w 359346"/>
                <a:gd name="connsiteY0" fmla="*/ 2982 h 725768"/>
                <a:gd name="connsiteX1" fmla="*/ 204137 w 359346"/>
                <a:gd name="connsiteY1" fmla="*/ 0 h 725768"/>
                <a:gd name="connsiteX2" fmla="*/ 273845 w 359346"/>
                <a:gd name="connsiteY2" fmla="*/ 583232 h 725768"/>
                <a:gd name="connsiteX3" fmla="*/ 359346 w 359346"/>
                <a:gd name="connsiteY3" fmla="*/ 612318 h 725768"/>
                <a:gd name="connsiteX4" fmla="*/ 194306 w 359346"/>
                <a:gd name="connsiteY4" fmla="*/ 725768 h 725768"/>
                <a:gd name="connsiteX5" fmla="*/ 24763 w 359346"/>
                <a:gd name="connsiteY5" fmla="*/ 571917 h 725768"/>
                <a:gd name="connsiteX6" fmla="*/ 99971 w 359346"/>
                <a:gd name="connsiteY6" fmla="*/ 569938 h 725768"/>
                <a:gd name="connsiteX7" fmla="*/ 0 w 359346"/>
                <a:gd name="connsiteY7" fmla="*/ 2982 h 725768"/>
                <a:gd name="connsiteX0" fmla="*/ 0 w 357639"/>
                <a:gd name="connsiteY0" fmla="*/ 2982 h 725768"/>
                <a:gd name="connsiteX1" fmla="*/ 204137 w 357639"/>
                <a:gd name="connsiteY1" fmla="*/ 0 h 725768"/>
                <a:gd name="connsiteX2" fmla="*/ 273845 w 357639"/>
                <a:gd name="connsiteY2" fmla="*/ 583232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7639"/>
                <a:gd name="connsiteY0" fmla="*/ 2982 h 725768"/>
                <a:gd name="connsiteX1" fmla="*/ 204137 w 357639"/>
                <a:gd name="connsiteY1" fmla="*/ 0 h 725768"/>
                <a:gd name="connsiteX2" fmla="*/ 266853 w 357639"/>
                <a:gd name="connsiteY2" fmla="*/ 591541 h 725768"/>
                <a:gd name="connsiteX3" fmla="*/ 357639 w 357639"/>
                <a:gd name="connsiteY3" fmla="*/ 607662 h 725768"/>
                <a:gd name="connsiteX4" fmla="*/ 194306 w 357639"/>
                <a:gd name="connsiteY4" fmla="*/ 725768 h 725768"/>
                <a:gd name="connsiteX5" fmla="*/ 24763 w 357639"/>
                <a:gd name="connsiteY5" fmla="*/ 571917 h 725768"/>
                <a:gd name="connsiteX6" fmla="*/ 99971 w 357639"/>
                <a:gd name="connsiteY6" fmla="*/ 569938 h 725768"/>
                <a:gd name="connsiteX7" fmla="*/ 0 w 357639"/>
                <a:gd name="connsiteY7" fmla="*/ 2982 h 725768"/>
                <a:gd name="connsiteX0" fmla="*/ 0 w 353136"/>
                <a:gd name="connsiteY0" fmla="*/ 2982 h 725768"/>
                <a:gd name="connsiteX1" fmla="*/ 204137 w 353136"/>
                <a:gd name="connsiteY1" fmla="*/ 0 h 725768"/>
                <a:gd name="connsiteX2" fmla="*/ 266853 w 353136"/>
                <a:gd name="connsiteY2" fmla="*/ 591541 h 725768"/>
                <a:gd name="connsiteX3" fmla="*/ 353136 w 353136"/>
                <a:gd name="connsiteY3" fmla="*/ 606330 h 725768"/>
                <a:gd name="connsiteX4" fmla="*/ 194306 w 353136"/>
                <a:gd name="connsiteY4" fmla="*/ 725768 h 725768"/>
                <a:gd name="connsiteX5" fmla="*/ 24763 w 353136"/>
                <a:gd name="connsiteY5" fmla="*/ 571917 h 725768"/>
                <a:gd name="connsiteX6" fmla="*/ 99971 w 353136"/>
                <a:gd name="connsiteY6" fmla="*/ 569938 h 725768"/>
                <a:gd name="connsiteX7" fmla="*/ 0 w 353136"/>
                <a:gd name="connsiteY7" fmla="*/ 2982 h 725768"/>
                <a:gd name="connsiteX0" fmla="*/ 0 w 353136"/>
                <a:gd name="connsiteY0" fmla="*/ 2982 h 737458"/>
                <a:gd name="connsiteX1" fmla="*/ 204137 w 353136"/>
                <a:gd name="connsiteY1" fmla="*/ 0 h 737458"/>
                <a:gd name="connsiteX2" fmla="*/ 266853 w 353136"/>
                <a:gd name="connsiteY2" fmla="*/ 591541 h 737458"/>
                <a:gd name="connsiteX3" fmla="*/ 353136 w 353136"/>
                <a:gd name="connsiteY3" fmla="*/ 606330 h 737458"/>
                <a:gd name="connsiteX4" fmla="*/ 166471 w 353136"/>
                <a:gd name="connsiteY4" fmla="*/ 737458 h 737458"/>
                <a:gd name="connsiteX5" fmla="*/ 24763 w 353136"/>
                <a:gd name="connsiteY5" fmla="*/ 571917 h 737458"/>
                <a:gd name="connsiteX6" fmla="*/ 99971 w 353136"/>
                <a:gd name="connsiteY6" fmla="*/ 569938 h 737458"/>
                <a:gd name="connsiteX7" fmla="*/ 0 w 353136"/>
                <a:gd name="connsiteY7" fmla="*/ 2982 h 737458"/>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9971 w 353136"/>
                <a:gd name="connsiteY6" fmla="*/ 569938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4763 w 353136"/>
                <a:gd name="connsiteY5" fmla="*/ 571917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0 w 353136"/>
                <a:gd name="connsiteY0" fmla="*/ 2982 h 735631"/>
                <a:gd name="connsiteX1" fmla="*/ 204137 w 353136"/>
                <a:gd name="connsiteY1" fmla="*/ 0 h 735631"/>
                <a:gd name="connsiteX2" fmla="*/ 266853 w 353136"/>
                <a:gd name="connsiteY2" fmla="*/ 591541 h 735631"/>
                <a:gd name="connsiteX3" fmla="*/ 353136 w 353136"/>
                <a:gd name="connsiteY3" fmla="*/ 606330 h 735631"/>
                <a:gd name="connsiteX4" fmla="*/ 170819 w 353136"/>
                <a:gd name="connsiteY4" fmla="*/ 735631 h 735631"/>
                <a:gd name="connsiteX5" fmla="*/ 21811 w 353136"/>
                <a:gd name="connsiteY5" fmla="*/ 572082 h 735631"/>
                <a:gd name="connsiteX6" fmla="*/ 94224 w 353136"/>
                <a:gd name="connsiteY6" fmla="*/ 573426 h 735631"/>
                <a:gd name="connsiteX7" fmla="*/ 0 w 353136"/>
                <a:gd name="connsiteY7" fmla="*/ 2982 h 735631"/>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182326 w 331325"/>
                <a:gd name="connsiteY1" fmla="*/ 71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09742 w 331325"/>
                <a:gd name="connsiteY1" fmla="*/ 4105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29959 w 331325"/>
                <a:gd name="connsiteY0" fmla="*/ 0 h 735702"/>
                <a:gd name="connsiteX1" fmla="*/ 221491 w 331325"/>
                <a:gd name="connsiteY1" fmla="*/ 5832 h 735702"/>
                <a:gd name="connsiteX2" fmla="*/ 245042 w 331325"/>
                <a:gd name="connsiteY2" fmla="*/ 591612 h 735702"/>
                <a:gd name="connsiteX3" fmla="*/ 331325 w 331325"/>
                <a:gd name="connsiteY3" fmla="*/ 606401 h 735702"/>
                <a:gd name="connsiteX4" fmla="*/ 149008 w 331325"/>
                <a:gd name="connsiteY4" fmla="*/ 735702 h 735702"/>
                <a:gd name="connsiteX5" fmla="*/ 0 w 331325"/>
                <a:gd name="connsiteY5" fmla="*/ 572153 h 735702"/>
                <a:gd name="connsiteX6" fmla="*/ 72413 w 331325"/>
                <a:gd name="connsiteY6" fmla="*/ 573497 h 735702"/>
                <a:gd name="connsiteX7" fmla="*/ 29959 w 331325"/>
                <a:gd name="connsiteY7" fmla="*/ 0 h 735702"/>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40079 w 331325"/>
                <a:gd name="connsiteY0" fmla="*/ 0 h 732214"/>
                <a:gd name="connsiteX1" fmla="*/ 221491 w 331325"/>
                <a:gd name="connsiteY1" fmla="*/ 2344 h 732214"/>
                <a:gd name="connsiteX2" fmla="*/ 245042 w 331325"/>
                <a:gd name="connsiteY2" fmla="*/ 588124 h 732214"/>
                <a:gd name="connsiteX3" fmla="*/ 331325 w 331325"/>
                <a:gd name="connsiteY3" fmla="*/ 602913 h 732214"/>
                <a:gd name="connsiteX4" fmla="*/ 149008 w 331325"/>
                <a:gd name="connsiteY4" fmla="*/ 732214 h 732214"/>
                <a:gd name="connsiteX5" fmla="*/ 0 w 331325"/>
                <a:gd name="connsiteY5" fmla="*/ 568665 h 732214"/>
                <a:gd name="connsiteX6" fmla="*/ 72413 w 331325"/>
                <a:gd name="connsiteY6" fmla="*/ 570009 h 732214"/>
                <a:gd name="connsiteX7" fmla="*/ 40079 w 331325"/>
                <a:gd name="connsiteY7" fmla="*/ 0 h 732214"/>
                <a:gd name="connsiteX0" fmla="*/ 25713 w 316959"/>
                <a:gd name="connsiteY0" fmla="*/ 0 h 732214"/>
                <a:gd name="connsiteX1" fmla="*/ 207125 w 316959"/>
                <a:gd name="connsiteY1" fmla="*/ 2344 h 732214"/>
                <a:gd name="connsiteX2" fmla="*/ 230676 w 316959"/>
                <a:gd name="connsiteY2" fmla="*/ 588124 h 732214"/>
                <a:gd name="connsiteX3" fmla="*/ 316959 w 316959"/>
                <a:gd name="connsiteY3" fmla="*/ 602913 h 732214"/>
                <a:gd name="connsiteX4" fmla="*/ 134642 w 316959"/>
                <a:gd name="connsiteY4" fmla="*/ 732214 h 732214"/>
                <a:gd name="connsiteX5" fmla="*/ 0 w 316959"/>
                <a:gd name="connsiteY5" fmla="*/ 574780 h 732214"/>
                <a:gd name="connsiteX6" fmla="*/ 58047 w 316959"/>
                <a:gd name="connsiteY6" fmla="*/ 570009 h 732214"/>
                <a:gd name="connsiteX7" fmla="*/ 25713 w 316959"/>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047 w 290868"/>
                <a:gd name="connsiteY6" fmla="*/ 570009 h 732214"/>
                <a:gd name="connsiteX7" fmla="*/ 25713 w 290868"/>
                <a:gd name="connsiteY7" fmla="*/ 0 h 732214"/>
                <a:gd name="connsiteX0" fmla="*/ 25713 w 290868"/>
                <a:gd name="connsiteY0" fmla="*/ 0 h 732214"/>
                <a:gd name="connsiteX1" fmla="*/ 207125 w 290868"/>
                <a:gd name="connsiteY1" fmla="*/ 2344 h 732214"/>
                <a:gd name="connsiteX2" fmla="*/ 230676 w 290868"/>
                <a:gd name="connsiteY2" fmla="*/ 588124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5713 w 290868"/>
                <a:gd name="connsiteY0" fmla="*/ 0 h 732214"/>
                <a:gd name="connsiteX1" fmla="*/ 207125 w 290868"/>
                <a:gd name="connsiteY1" fmla="*/ 2344 h 732214"/>
                <a:gd name="connsiteX2" fmla="*/ 227763 w 290868"/>
                <a:gd name="connsiteY2" fmla="*/ 605698 h 732214"/>
                <a:gd name="connsiteX3" fmla="*/ 290868 w 290868"/>
                <a:gd name="connsiteY3" fmla="*/ 613076 h 732214"/>
                <a:gd name="connsiteX4" fmla="*/ 134642 w 290868"/>
                <a:gd name="connsiteY4" fmla="*/ 732214 h 732214"/>
                <a:gd name="connsiteX5" fmla="*/ 0 w 290868"/>
                <a:gd name="connsiteY5" fmla="*/ 574780 h 732214"/>
                <a:gd name="connsiteX6" fmla="*/ 58712 w 290868"/>
                <a:gd name="connsiteY6" fmla="*/ 580107 h 732214"/>
                <a:gd name="connsiteX7" fmla="*/ 25713 w 290868"/>
                <a:gd name="connsiteY7" fmla="*/ 0 h 732214"/>
                <a:gd name="connsiteX0" fmla="*/ 27021 w 292176"/>
                <a:gd name="connsiteY0" fmla="*/ 0 h 732214"/>
                <a:gd name="connsiteX1" fmla="*/ 208433 w 292176"/>
                <a:gd name="connsiteY1" fmla="*/ 2344 h 732214"/>
                <a:gd name="connsiteX2" fmla="*/ 229071 w 292176"/>
                <a:gd name="connsiteY2" fmla="*/ 605698 h 732214"/>
                <a:gd name="connsiteX3" fmla="*/ 292176 w 292176"/>
                <a:gd name="connsiteY3" fmla="*/ 613076 h 732214"/>
                <a:gd name="connsiteX4" fmla="*/ 135950 w 292176"/>
                <a:gd name="connsiteY4" fmla="*/ 732214 h 732214"/>
                <a:gd name="connsiteX5" fmla="*/ 0 w 292176"/>
                <a:gd name="connsiteY5" fmla="*/ 572588 h 732214"/>
                <a:gd name="connsiteX6" fmla="*/ 60020 w 292176"/>
                <a:gd name="connsiteY6" fmla="*/ 580107 h 732214"/>
                <a:gd name="connsiteX7" fmla="*/ 27021 w 292176"/>
                <a:gd name="connsiteY7" fmla="*/ 0 h 732214"/>
                <a:gd name="connsiteX0" fmla="*/ 27021 w 292176"/>
                <a:gd name="connsiteY0" fmla="*/ 0 h 741880"/>
                <a:gd name="connsiteX1" fmla="*/ 208433 w 292176"/>
                <a:gd name="connsiteY1" fmla="*/ 2344 h 741880"/>
                <a:gd name="connsiteX2" fmla="*/ 229071 w 292176"/>
                <a:gd name="connsiteY2" fmla="*/ 605698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08433 w 292176"/>
                <a:gd name="connsiteY1" fmla="*/ 2344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 name="connsiteX0" fmla="*/ 27021 w 292176"/>
                <a:gd name="connsiteY0" fmla="*/ 0 h 741880"/>
                <a:gd name="connsiteX1" fmla="*/ 219860 w 292176"/>
                <a:gd name="connsiteY1" fmla="*/ 8025 h 741880"/>
                <a:gd name="connsiteX2" fmla="*/ 229713 w 292176"/>
                <a:gd name="connsiteY2" fmla="*/ 597792 h 741880"/>
                <a:gd name="connsiteX3" fmla="*/ 292176 w 292176"/>
                <a:gd name="connsiteY3" fmla="*/ 613076 h 741880"/>
                <a:gd name="connsiteX4" fmla="*/ 133679 w 292176"/>
                <a:gd name="connsiteY4" fmla="*/ 741880 h 741880"/>
                <a:gd name="connsiteX5" fmla="*/ 0 w 292176"/>
                <a:gd name="connsiteY5" fmla="*/ 572588 h 741880"/>
                <a:gd name="connsiteX6" fmla="*/ 60020 w 292176"/>
                <a:gd name="connsiteY6" fmla="*/ 580107 h 741880"/>
                <a:gd name="connsiteX7" fmla="*/ 27021 w 292176"/>
                <a:gd name="connsiteY7" fmla="*/ 0 h 7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76" h="741880">
                  <a:moveTo>
                    <a:pt x="27021" y="0"/>
                  </a:moveTo>
                  <a:lnTo>
                    <a:pt x="219860" y="8025"/>
                  </a:lnTo>
                  <a:cubicBezTo>
                    <a:pt x="280882" y="249963"/>
                    <a:pt x="251380" y="518322"/>
                    <a:pt x="229713" y="597792"/>
                  </a:cubicBezTo>
                  <a:lnTo>
                    <a:pt x="292176" y="613076"/>
                  </a:lnTo>
                  <a:lnTo>
                    <a:pt x="133679" y="741880"/>
                  </a:lnTo>
                  <a:lnTo>
                    <a:pt x="0" y="572588"/>
                  </a:lnTo>
                  <a:lnTo>
                    <a:pt x="60020" y="580107"/>
                  </a:lnTo>
                  <a:cubicBezTo>
                    <a:pt x="75298" y="517510"/>
                    <a:pt x="120241" y="243172"/>
                    <a:pt x="27021" y="0"/>
                  </a:cubicBezTo>
                  <a:close/>
                </a:path>
              </a:pathLst>
            </a:custGeom>
            <a:gradFill>
              <a:gsLst>
                <a:gs pos="19000">
                  <a:srgbClr val="FFFFFF">
                    <a:alpha val="56000"/>
                  </a:srgbClr>
                </a:gs>
                <a:gs pos="35000">
                  <a:srgbClr val="FFFFFF"/>
                </a:gs>
                <a:gs pos="0">
                  <a:srgbClr val="FFFFFF">
                    <a:alpha val="0"/>
                  </a:srgbClr>
                </a:gs>
              </a:gsLst>
              <a:lin ang="5400000" scaled="0"/>
            </a:gradFill>
            <a:ln w="25400" cap="flat" cmpd="sng" algn="ctr">
              <a:noFill/>
              <a:prstDash val="solid"/>
            </a:ln>
            <a:effectLst/>
          </p:spPr>
          <p:txBody>
            <a:bodyPr rtlCol="0" anchor="ctr"/>
            <a:lstStyle/>
            <a:p>
              <a:pPr algn="ctr" defTabSz="914400">
                <a:defRPr/>
              </a:pPr>
              <a:endParaRPr lang="en-US" kern="0" dirty="0">
                <a:solidFill>
                  <a:srgbClr val="000000"/>
                </a:solidFill>
                <a:latin typeface="Arial"/>
                <a:cs typeface="Arial"/>
              </a:endParaRPr>
            </a:p>
          </p:txBody>
        </p:sp>
      </p:grpSp>
      <p:sp>
        <p:nvSpPr>
          <p:cNvPr id="21" name="Rounded Rectangle 20"/>
          <p:cNvSpPr/>
          <p:nvPr/>
        </p:nvSpPr>
        <p:spPr>
          <a:xfrm>
            <a:off x="467544" y="1556792"/>
            <a:ext cx="1656184" cy="1368152"/>
          </a:xfrm>
          <a:prstGeom prst="roundRect">
            <a:avLst/>
          </a:prstGeom>
          <a:gradFill flip="none" rotWithShape="1">
            <a:gsLst>
              <a:gs pos="0">
                <a:schemeClr val="bg1">
                  <a:alpha val="76000"/>
                </a:schemeClr>
              </a:gs>
              <a:gs pos="100000">
                <a:schemeClr val="bg1">
                  <a:lumMod val="75000"/>
                  <a:alpha val="22000"/>
                </a:schemeClr>
              </a:gs>
            </a:gsLst>
            <a:path path="circle">
              <a:fillToRect r="100000" b="100000"/>
            </a:path>
            <a:tileRect l="-100000" t="-100000"/>
          </a:gradFill>
          <a:ln>
            <a:solidFill>
              <a:schemeClr val="bg1">
                <a:lumMod val="50000"/>
                <a:alpha val="59000"/>
              </a:schemeClr>
            </a:solid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lnSpc>
                <a:spcPts val="2300"/>
              </a:lnSpc>
              <a:spcBef>
                <a:spcPts val="600"/>
              </a:spcBef>
              <a:buClr>
                <a:srgbClr val="000000">
                  <a:lumMod val="50000"/>
                  <a:lumOff val="50000"/>
                </a:srgbClr>
              </a:buClr>
              <a:buSzPct val="100000"/>
              <a:defRPr/>
            </a:pPr>
            <a:r>
              <a:rPr lang="en-US" sz="1700" i="1" kern="0" dirty="0" smtClean="0">
                <a:solidFill>
                  <a:schemeClr val="tx1">
                    <a:lumMod val="65000"/>
                    <a:lumOff val="35000"/>
                  </a:schemeClr>
                </a:solidFill>
                <a:latin typeface="Arial"/>
                <a:cs typeface="Arial"/>
              </a:rPr>
              <a:t>Increase </a:t>
            </a:r>
            <a:r>
              <a:rPr lang="en-US" sz="1700" i="1" kern="0" dirty="0">
                <a:solidFill>
                  <a:schemeClr val="tx1">
                    <a:lumMod val="65000"/>
                    <a:lumOff val="35000"/>
                  </a:schemeClr>
                </a:solidFill>
                <a:latin typeface="Arial"/>
                <a:cs typeface="Arial"/>
              </a:rPr>
              <a:t>in employee engagement</a:t>
            </a:r>
          </a:p>
        </p:txBody>
      </p:sp>
      <p:sp>
        <p:nvSpPr>
          <p:cNvPr id="22" name="Rounded Rectangle 21"/>
          <p:cNvSpPr/>
          <p:nvPr/>
        </p:nvSpPr>
        <p:spPr>
          <a:xfrm>
            <a:off x="467544" y="4149080"/>
            <a:ext cx="1656184" cy="1368152"/>
          </a:xfrm>
          <a:prstGeom prst="roundRect">
            <a:avLst/>
          </a:prstGeom>
          <a:gradFill flip="none" rotWithShape="1">
            <a:gsLst>
              <a:gs pos="0">
                <a:schemeClr val="bg1"/>
              </a:gs>
              <a:gs pos="100000">
                <a:schemeClr val="bg1">
                  <a:lumMod val="75000"/>
                  <a:alpha val="22000"/>
                </a:schemeClr>
              </a:gs>
            </a:gsLst>
            <a:lin ang="5580000" scaled="0"/>
            <a:tileRect/>
          </a:gra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914400">
              <a:lnSpc>
                <a:spcPts val="2300"/>
              </a:lnSpc>
              <a:spcBef>
                <a:spcPts val="600"/>
              </a:spcBef>
              <a:buClr>
                <a:srgbClr val="000000">
                  <a:lumMod val="50000"/>
                  <a:lumOff val="50000"/>
                </a:srgbClr>
              </a:buClr>
              <a:buSzPct val="100000"/>
              <a:defRPr/>
            </a:pPr>
            <a:r>
              <a:rPr lang="en-US" sz="1600" i="1" kern="0" dirty="0" smtClean="0">
                <a:solidFill>
                  <a:schemeClr val="tx1">
                    <a:lumMod val="65000"/>
                    <a:lumOff val="35000"/>
                  </a:schemeClr>
                </a:solidFill>
                <a:latin typeface="Arial"/>
                <a:cs typeface="Arial"/>
              </a:rPr>
              <a:t>20-50% increase in productivity</a:t>
            </a:r>
            <a:endParaRPr lang="en-US" sz="1600" i="1" kern="0" dirty="0">
              <a:solidFill>
                <a:schemeClr val="tx1">
                  <a:lumMod val="65000"/>
                  <a:lumOff val="35000"/>
                </a:schemeClr>
              </a:solidFill>
              <a:latin typeface="Arial"/>
              <a:cs typeface="Arial"/>
            </a:endParaRPr>
          </a:p>
        </p:txBody>
      </p:sp>
      <p:sp>
        <p:nvSpPr>
          <p:cNvPr id="23" name="Rounded Rectangle 22"/>
          <p:cNvSpPr/>
          <p:nvPr/>
        </p:nvSpPr>
        <p:spPr>
          <a:xfrm>
            <a:off x="6948264" y="1484784"/>
            <a:ext cx="1656184" cy="1368152"/>
          </a:xfrm>
          <a:prstGeom prst="roundRect">
            <a:avLst/>
          </a:prstGeom>
          <a:gradFill flip="none" rotWithShape="1">
            <a:gsLst>
              <a:gs pos="0">
                <a:schemeClr val="bg1"/>
              </a:gs>
              <a:gs pos="100000">
                <a:schemeClr val="bg1">
                  <a:lumMod val="75000"/>
                  <a:alpha val="22000"/>
                </a:schemeClr>
              </a:gs>
            </a:gsLst>
            <a:lin ang="5580000" scaled="0"/>
            <a:tileRect/>
          </a:gra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914400">
              <a:lnSpc>
                <a:spcPts val="2300"/>
              </a:lnSpc>
              <a:spcBef>
                <a:spcPts val="600"/>
              </a:spcBef>
              <a:buClr>
                <a:srgbClr val="000000">
                  <a:lumMod val="50000"/>
                  <a:lumOff val="50000"/>
                </a:srgbClr>
              </a:buClr>
              <a:buSzPct val="100000"/>
              <a:defRPr/>
            </a:pPr>
            <a:r>
              <a:rPr lang="en-US" sz="1600" i="1" kern="0" dirty="0">
                <a:solidFill>
                  <a:schemeClr val="tx1">
                    <a:lumMod val="65000"/>
                    <a:lumOff val="35000"/>
                  </a:schemeClr>
                </a:solidFill>
                <a:latin typeface="Arial"/>
                <a:cs typeface="Arial"/>
              </a:rPr>
              <a:t> 30</a:t>
            </a:r>
            <a:r>
              <a:rPr lang="en-US" sz="1600" i="1" kern="0" dirty="0" smtClean="0">
                <a:solidFill>
                  <a:schemeClr val="tx1">
                    <a:lumMod val="65000"/>
                    <a:lumOff val="35000"/>
                  </a:schemeClr>
                </a:solidFill>
                <a:latin typeface="Arial"/>
                <a:cs typeface="Arial"/>
              </a:rPr>
              <a:t>-75% </a:t>
            </a:r>
            <a:br>
              <a:rPr lang="en-US" sz="1600" i="1" kern="0" dirty="0" smtClean="0">
                <a:solidFill>
                  <a:schemeClr val="tx1">
                    <a:lumMod val="65000"/>
                    <a:lumOff val="35000"/>
                  </a:schemeClr>
                </a:solidFill>
                <a:latin typeface="Arial"/>
                <a:cs typeface="Arial"/>
              </a:rPr>
            </a:br>
            <a:r>
              <a:rPr lang="en-US" sz="1600" i="1" kern="0" dirty="0" smtClean="0">
                <a:solidFill>
                  <a:schemeClr val="tx1">
                    <a:lumMod val="65000"/>
                    <a:lumOff val="35000"/>
                  </a:schemeClr>
                </a:solidFill>
                <a:latin typeface="Arial"/>
                <a:cs typeface="Arial"/>
              </a:rPr>
              <a:t>faster time</a:t>
            </a:r>
            <a:br>
              <a:rPr lang="en-US" sz="1600" i="1" kern="0" dirty="0" smtClean="0">
                <a:solidFill>
                  <a:schemeClr val="tx1">
                    <a:lumMod val="65000"/>
                    <a:lumOff val="35000"/>
                  </a:schemeClr>
                </a:solidFill>
                <a:latin typeface="Arial"/>
                <a:cs typeface="Arial"/>
              </a:rPr>
            </a:br>
            <a:r>
              <a:rPr lang="en-US" sz="1600" i="1" kern="0" dirty="0" smtClean="0">
                <a:solidFill>
                  <a:schemeClr val="tx1">
                    <a:lumMod val="65000"/>
                    <a:lumOff val="35000"/>
                  </a:schemeClr>
                </a:solidFill>
                <a:latin typeface="Arial"/>
                <a:cs typeface="Arial"/>
              </a:rPr>
              <a:t>to </a:t>
            </a:r>
            <a:r>
              <a:rPr lang="en-US" sz="1600" i="1" kern="0" dirty="0">
                <a:solidFill>
                  <a:schemeClr val="tx1">
                    <a:lumMod val="65000"/>
                    <a:lumOff val="35000"/>
                  </a:schemeClr>
                </a:solidFill>
                <a:latin typeface="Arial"/>
                <a:cs typeface="Arial"/>
              </a:rPr>
              <a:t>market</a:t>
            </a:r>
          </a:p>
        </p:txBody>
      </p:sp>
      <p:sp>
        <p:nvSpPr>
          <p:cNvPr id="24" name="Rounded Rectangle 23"/>
          <p:cNvSpPr/>
          <p:nvPr/>
        </p:nvSpPr>
        <p:spPr>
          <a:xfrm>
            <a:off x="7020272" y="4221088"/>
            <a:ext cx="1656184" cy="1368152"/>
          </a:xfrm>
          <a:prstGeom prst="roundRect">
            <a:avLst/>
          </a:prstGeom>
          <a:gradFill flip="none" rotWithShape="1">
            <a:gsLst>
              <a:gs pos="0">
                <a:schemeClr val="bg1"/>
              </a:gs>
              <a:gs pos="100000">
                <a:schemeClr val="bg1">
                  <a:lumMod val="75000"/>
                  <a:alpha val="22000"/>
                </a:schemeClr>
              </a:gs>
            </a:gsLst>
            <a:lin ang="5580000" scaled="0"/>
            <a:tileRect/>
          </a:gra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lnSpc>
                <a:spcPts val="2300"/>
              </a:lnSpc>
              <a:spcBef>
                <a:spcPts val="600"/>
              </a:spcBef>
              <a:buClr>
                <a:srgbClr val="000000">
                  <a:lumMod val="50000"/>
                  <a:lumOff val="50000"/>
                </a:srgbClr>
              </a:buClr>
              <a:buSzPct val="100000"/>
              <a:defRPr/>
            </a:pPr>
            <a:r>
              <a:rPr lang="en-US" sz="1600" i="1" kern="0" dirty="0">
                <a:solidFill>
                  <a:srgbClr val="595959"/>
                </a:solidFill>
                <a:latin typeface="Arial"/>
                <a:cs typeface="Arial"/>
              </a:rPr>
              <a:t>50%+ </a:t>
            </a:r>
            <a:r>
              <a:rPr lang="en-US" sz="1600" i="1" kern="0" dirty="0" smtClean="0">
                <a:solidFill>
                  <a:srgbClr val="595959"/>
                </a:solidFill>
                <a:latin typeface="Arial"/>
                <a:cs typeface="Arial"/>
              </a:rPr>
              <a:t/>
            </a:r>
            <a:br>
              <a:rPr lang="en-US" sz="1600" i="1" kern="0" dirty="0" smtClean="0">
                <a:solidFill>
                  <a:srgbClr val="595959"/>
                </a:solidFill>
                <a:latin typeface="Arial"/>
                <a:cs typeface="Arial"/>
              </a:rPr>
            </a:br>
            <a:r>
              <a:rPr lang="en-US" sz="1600" i="1" kern="0" dirty="0" smtClean="0">
                <a:solidFill>
                  <a:srgbClr val="595959"/>
                </a:solidFill>
                <a:latin typeface="Arial"/>
                <a:cs typeface="Arial"/>
              </a:rPr>
              <a:t>defect </a:t>
            </a:r>
            <a:r>
              <a:rPr lang="en-US" sz="1600" i="1" kern="0" dirty="0">
                <a:solidFill>
                  <a:srgbClr val="595959"/>
                </a:solidFill>
                <a:latin typeface="Arial"/>
                <a:cs typeface="Arial"/>
              </a:rPr>
              <a:t>reduction </a:t>
            </a:r>
          </a:p>
        </p:txBody>
      </p:sp>
      <p:cxnSp>
        <p:nvCxnSpPr>
          <p:cNvPr id="25" name="Straight Connector 24"/>
          <p:cNvCxnSpPr/>
          <p:nvPr/>
        </p:nvCxnSpPr>
        <p:spPr bwMode="auto">
          <a:xfrm>
            <a:off x="5742214" y="2060848"/>
            <a:ext cx="1206050" cy="0"/>
          </a:xfrm>
          <a:prstGeom prst="line">
            <a:avLst/>
          </a:prstGeom>
          <a:solidFill>
            <a:schemeClr val="accent1"/>
          </a:solidFill>
          <a:ln w="38100" cap="flat" cmpd="sng" algn="ctr">
            <a:solidFill>
              <a:schemeClr val="accent5"/>
            </a:solidFill>
            <a:prstDash val="solid"/>
            <a:round/>
            <a:headEnd type="oval" w="med" len="med"/>
            <a:tailEnd type="oval"/>
          </a:ln>
          <a:effectLst/>
        </p:spPr>
      </p:cxnSp>
      <p:cxnSp>
        <p:nvCxnSpPr>
          <p:cNvPr id="26" name="Straight Connector 25"/>
          <p:cNvCxnSpPr/>
          <p:nvPr/>
        </p:nvCxnSpPr>
        <p:spPr bwMode="auto">
          <a:xfrm>
            <a:off x="2123728" y="2060848"/>
            <a:ext cx="1350629" cy="0"/>
          </a:xfrm>
          <a:prstGeom prst="line">
            <a:avLst/>
          </a:prstGeom>
          <a:solidFill>
            <a:schemeClr val="accent1"/>
          </a:solidFill>
          <a:ln w="38100" cap="flat" cmpd="sng" algn="ctr">
            <a:solidFill>
              <a:schemeClr val="accent4">
                <a:lumMod val="75000"/>
              </a:schemeClr>
            </a:solidFill>
            <a:prstDash val="solid"/>
            <a:round/>
            <a:headEnd type="oval" w="med" len="med"/>
            <a:tailEnd type="oval"/>
          </a:ln>
          <a:effectLst/>
        </p:spPr>
      </p:cxnSp>
      <p:cxnSp>
        <p:nvCxnSpPr>
          <p:cNvPr id="27" name="Straight Connector 26"/>
          <p:cNvCxnSpPr/>
          <p:nvPr/>
        </p:nvCxnSpPr>
        <p:spPr bwMode="auto">
          <a:xfrm>
            <a:off x="2123728" y="5013176"/>
            <a:ext cx="1241772" cy="0"/>
          </a:xfrm>
          <a:prstGeom prst="line">
            <a:avLst/>
          </a:prstGeom>
          <a:solidFill>
            <a:schemeClr val="accent1"/>
          </a:solidFill>
          <a:ln w="38100" cap="flat" cmpd="sng" algn="ctr">
            <a:solidFill>
              <a:schemeClr val="accent2"/>
            </a:solidFill>
            <a:prstDash val="solid"/>
            <a:round/>
            <a:headEnd type="oval" w="med" len="med"/>
            <a:tailEnd type="oval"/>
          </a:ln>
          <a:effectLst/>
        </p:spPr>
      </p:cxnSp>
      <p:cxnSp>
        <p:nvCxnSpPr>
          <p:cNvPr id="28" name="Straight Connector 27"/>
          <p:cNvCxnSpPr/>
          <p:nvPr/>
        </p:nvCxnSpPr>
        <p:spPr bwMode="auto">
          <a:xfrm>
            <a:off x="5905500" y="5013176"/>
            <a:ext cx="1114772" cy="0"/>
          </a:xfrm>
          <a:prstGeom prst="line">
            <a:avLst/>
          </a:prstGeom>
          <a:solidFill>
            <a:schemeClr val="accent1"/>
          </a:solidFill>
          <a:ln w="38100" cap="flat" cmpd="sng" algn="ctr">
            <a:solidFill>
              <a:schemeClr val="accent1"/>
            </a:solidFill>
            <a:prstDash val="solid"/>
            <a:round/>
            <a:headEnd type="oval" w="med" len="med"/>
            <a:tailEnd type="oval"/>
          </a:ln>
          <a:effectLst/>
        </p:spPr>
      </p:cxnSp>
      <p:sp>
        <p:nvSpPr>
          <p:cNvPr id="2" name="Slide Number Placeholder 1"/>
          <p:cNvSpPr>
            <a:spLocks noGrp="1"/>
          </p:cNvSpPr>
          <p:nvPr>
            <p:ph type="sldNum" sz="quarter" idx="4"/>
          </p:nvPr>
        </p:nvSpPr>
        <p:spPr>
          <a:xfrm>
            <a:off x="6553200" y="6356350"/>
            <a:ext cx="2367588" cy="365125"/>
          </a:xfrm>
        </p:spPr>
        <p:txBody>
          <a:bodyPr/>
          <a:lstStyle/>
          <a:p>
            <a:fld id="{CDAE907E-7F84-7E47-B624-E1A95C1C6CC3}" type="slidenum">
              <a:rPr lang="en-US" smtClean="0"/>
              <a:pPr/>
              <a:t>13</a:t>
            </a:fld>
            <a:endParaRPr lang="en-US"/>
          </a:p>
        </p:txBody>
      </p:sp>
    </p:spTree>
    <p:extLst>
      <p:ext uri="{BB962C8B-B14F-4D97-AF65-F5344CB8AC3E}">
        <p14:creationId xmlns:p14="http://schemas.microsoft.com/office/powerpoint/2010/main" val="164002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Lean Thinking Provides the Tools We Need</a:t>
            </a:r>
            <a:endParaRPr lang="en-US" dirty="0"/>
          </a:p>
        </p:txBody>
      </p:sp>
      <p:pic>
        <p:nvPicPr>
          <p:cNvPr id="4" name="Picture 3" descr="house_of_le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75" y="1018134"/>
            <a:ext cx="5449444" cy="5275061"/>
          </a:xfrm>
          <a:prstGeom prst="rect">
            <a:avLst/>
          </a:prstGeom>
        </p:spPr>
      </p:pic>
      <p:sp>
        <p:nvSpPr>
          <p:cNvPr id="2" name="Slide Number Placeholder 1"/>
          <p:cNvSpPr>
            <a:spLocks noGrp="1"/>
          </p:cNvSpPr>
          <p:nvPr>
            <p:ph type="sldNum" sz="quarter" idx="4"/>
          </p:nvPr>
        </p:nvSpPr>
        <p:spPr>
          <a:xfrm>
            <a:off x="6553200" y="6356350"/>
            <a:ext cx="2367588" cy="365125"/>
          </a:xfrm>
        </p:spPr>
        <p:txBody>
          <a:bodyPr/>
          <a:lstStyle/>
          <a:p>
            <a:fld id="{CDAE907E-7F84-7E47-B624-E1A95C1C6CC3}" type="slidenum">
              <a:rPr lang="en-US" smtClean="0"/>
              <a:pPr/>
              <a:t>14</a:t>
            </a:fld>
            <a:endParaRPr lang="en-US"/>
          </a:p>
        </p:txBody>
      </p:sp>
    </p:spTree>
    <p:extLst>
      <p:ext uri="{BB962C8B-B14F-4D97-AF65-F5344CB8AC3E}">
        <p14:creationId xmlns:p14="http://schemas.microsoft.com/office/powerpoint/2010/main" val="4148464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Speed, Quality, Value</a:t>
            </a:r>
            <a:endParaRPr lang="en-US" dirty="0"/>
          </a:p>
        </p:txBody>
      </p:sp>
      <p:sp>
        <p:nvSpPr>
          <p:cNvPr id="2" name="TextBox 1"/>
          <p:cNvSpPr txBox="1"/>
          <p:nvPr/>
        </p:nvSpPr>
        <p:spPr bwMode="auto">
          <a:xfrm>
            <a:off x="369455" y="3942014"/>
            <a:ext cx="3594484" cy="2225878"/>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lvl="0" algn="ctr" fontAlgn="base">
              <a:spcBef>
                <a:spcPts val="400"/>
              </a:spcBef>
              <a:spcAft>
                <a:spcPts val="400"/>
              </a:spcAft>
              <a:buClr>
                <a:srgbClr val="000000">
                  <a:lumMod val="50000"/>
                  <a:lumOff val="50000"/>
                </a:srgbClr>
              </a:buClr>
              <a:buSzPct val="100000"/>
              <a:defRPr/>
            </a:pPr>
            <a:r>
              <a:rPr lang="en-US" sz="2200" b="1" kern="0" dirty="0" smtClean="0">
                <a:solidFill>
                  <a:srgbClr val="E96557"/>
                </a:solidFill>
                <a:latin typeface="Arial"/>
                <a:cs typeface="Arial"/>
              </a:rPr>
              <a:t>The Goal</a:t>
            </a:r>
            <a:endParaRPr lang="en-US" sz="2200" kern="0" dirty="0">
              <a:solidFill>
                <a:srgbClr val="E96557"/>
              </a:solidFill>
              <a:latin typeface="Arial"/>
              <a:cs typeface="Arial"/>
            </a:endParaRPr>
          </a:p>
          <a:p>
            <a:pPr marL="338138" marR="0" lvl="0" indent="-338138" fontAlgn="base">
              <a:lnSpc>
                <a:spcPct val="100000"/>
              </a:lnSpc>
              <a:spcBef>
                <a:spcPts val="400"/>
              </a:spcBef>
              <a:spcAft>
                <a:spcPts val="400"/>
              </a:spcAft>
              <a:buClr>
                <a:schemeClr val="tx1">
                  <a:lumMod val="50000"/>
                  <a:lumOff val="50000"/>
                </a:schemeClr>
              </a:buClr>
              <a:buSzPct val="100000"/>
              <a:buFont typeface="Webdings" pitchFamily="18" charset="2"/>
              <a:buChar char=""/>
              <a:tabLst/>
              <a:defRPr/>
            </a:pPr>
            <a:r>
              <a:rPr lang="en-US" kern="0" dirty="0">
                <a:solidFill>
                  <a:srgbClr val="474747"/>
                </a:solidFill>
                <a:latin typeface="Arial"/>
                <a:cs typeface="Arial"/>
              </a:rPr>
              <a:t>Sustainably shortest lead time</a:t>
            </a:r>
          </a:p>
          <a:p>
            <a:pPr marL="338138" indent="-338138" fontAlgn="base">
              <a:spcBef>
                <a:spcPts val="400"/>
              </a:spcBef>
              <a:spcAft>
                <a:spcPts val="400"/>
              </a:spcAft>
              <a:buClr>
                <a:schemeClr val="tx1">
                  <a:lumMod val="50000"/>
                  <a:lumOff val="50000"/>
                </a:schemeClr>
              </a:buClr>
              <a:buSzPct val="100000"/>
              <a:buFont typeface="Webdings" pitchFamily="18" charset="2"/>
              <a:buChar char=""/>
              <a:defRPr/>
            </a:pPr>
            <a:r>
              <a:rPr lang="en-US" kern="0" dirty="0">
                <a:solidFill>
                  <a:srgbClr val="474747"/>
                </a:solidFill>
                <a:latin typeface="Arial"/>
                <a:cs typeface="Arial"/>
              </a:rPr>
              <a:t>Best quality and value to people and society</a:t>
            </a:r>
          </a:p>
          <a:p>
            <a:pPr marL="338138" indent="-338138" fontAlgn="base">
              <a:spcBef>
                <a:spcPts val="400"/>
              </a:spcBef>
              <a:spcAft>
                <a:spcPts val="400"/>
              </a:spcAft>
              <a:buClr>
                <a:schemeClr val="tx1">
                  <a:lumMod val="50000"/>
                  <a:lumOff val="50000"/>
                </a:schemeClr>
              </a:buClr>
              <a:buSzPct val="100000"/>
              <a:buFont typeface="Webdings" pitchFamily="18" charset="2"/>
              <a:buChar char=""/>
              <a:defRPr/>
            </a:pPr>
            <a:r>
              <a:rPr lang="en-US" kern="0" dirty="0">
                <a:solidFill>
                  <a:srgbClr val="474747"/>
                </a:solidFill>
                <a:latin typeface="Arial"/>
                <a:cs typeface="Arial"/>
              </a:rPr>
              <a:t>Most customer delight, lowest </a:t>
            </a:r>
            <a:r>
              <a:rPr lang="en-US" kern="0" dirty="0" smtClean="0">
                <a:solidFill>
                  <a:srgbClr val="474747"/>
                </a:solidFill>
                <a:latin typeface="Arial"/>
                <a:cs typeface="Arial"/>
              </a:rPr>
              <a:t>cost</a:t>
            </a:r>
            <a:r>
              <a:rPr lang="en-US" kern="0" dirty="0">
                <a:solidFill>
                  <a:srgbClr val="474747"/>
                </a:solidFill>
                <a:latin typeface="Arial"/>
                <a:cs typeface="Arial"/>
              </a:rPr>
              <a:t>, high morale, safety</a:t>
            </a:r>
          </a:p>
          <a:p>
            <a:endParaRPr lang="en-US" sz="1600" dirty="0" smtClean="0">
              <a:solidFill>
                <a:schemeClr val="bg1"/>
              </a:solidFill>
              <a:latin typeface="Arial"/>
              <a:cs typeface="Arial"/>
            </a:endParaRPr>
          </a:p>
        </p:txBody>
      </p:sp>
      <p:sp>
        <p:nvSpPr>
          <p:cNvPr id="14" name="Freeform 13"/>
          <p:cNvSpPr/>
          <p:nvPr/>
        </p:nvSpPr>
        <p:spPr>
          <a:xfrm>
            <a:off x="4447953" y="1334977"/>
            <a:ext cx="1972931" cy="1659860"/>
          </a:xfrm>
          <a:custGeom>
            <a:avLst/>
            <a:gdLst>
              <a:gd name="connsiteX0" fmla="*/ 354419 w 1972931"/>
              <a:gd name="connsiteY0" fmla="*/ 0 h 1659860"/>
              <a:gd name="connsiteX1" fmla="*/ 1169582 w 1972931"/>
              <a:gd name="connsiteY1" fmla="*/ 1659860 h 1659860"/>
              <a:gd name="connsiteX2" fmla="*/ 1972931 w 1972931"/>
              <a:gd name="connsiteY2" fmla="*/ 933302 h 1659860"/>
              <a:gd name="connsiteX3" fmla="*/ 673396 w 1972931"/>
              <a:gd name="connsiteY3" fmla="*/ 183116 h 1659860"/>
              <a:gd name="connsiteX4" fmla="*/ 0 w 1972931"/>
              <a:gd name="connsiteY4" fmla="*/ 171302 h 1659860"/>
              <a:gd name="connsiteX5" fmla="*/ 685210 w 1972931"/>
              <a:gd name="connsiteY5" fmla="*/ 809256 h 16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2931" h="1659860">
                <a:moveTo>
                  <a:pt x="354419" y="0"/>
                </a:moveTo>
                <a:lnTo>
                  <a:pt x="1169582" y="1659860"/>
                </a:lnTo>
                <a:lnTo>
                  <a:pt x="1972931" y="933302"/>
                </a:lnTo>
                <a:lnTo>
                  <a:pt x="673396" y="183116"/>
                </a:lnTo>
                <a:lnTo>
                  <a:pt x="0" y="171302"/>
                </a:lnTo>
                <a:lnTo>
                  <a:pt x="685210" y="809256"/>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8" name="Freeform 17"/>
          <p:cNvSpPr/>
          <p:nvPr/>
        </p:nvSpPr>
        <p:spPr>
          <a:xfrm>
            <a:off x="2586371" y="1269999"/>
            <a:ext cx="1482651" cy="1724838"/>
          </a:xfrm>
          <a:custGeom>
            <a:avLst/>
            <a:gdLst>
              <a:gd name="connsiteX0" fmla="*/ 679302 w 1482651"/>
              <a:gd name="connsiteY0" fmla="*/ 0 h 1724838"/>
              <a:gd name="connsiteX1" fmla="*/ 691116 w 1482651"/>
              <a:gd name="connsiteY1" fmla="*/ 165396 h 1724838"/>
              <a:gd name="connsiteX2" fmla="*/ 602512 w 1482651"/>
              <a:gd name="connsiteY2" fmla="*/ 159489 h 1724838"/>
              <a:gd name="connsiteX3" fmla="*/ 927395 w 1482651"/>
              <a:gd name="connsiteY3" fmla="*/ 448931 h 1724838"/>
              <a:gd name="connsiteX4" fmla="*/ 1270000 w 1482651"/>
              <a:gd name="connsiteY4" fmla="*/ 673396 h 1724838"/>
              <a:gd name="connsiteX5" fmla="*/ 1382233 w 1482651"/>
              <a:gd name="connsiteY5" fmla="*/ 720652 h 1724838"/>
              <a:gd name="connsiteX6" fmla="*/ 1476744 w 1482651"/>
              <a:gd name="connsiteY6" fmla="*/ 750186 h 1724838"/>
              <a:gd name="connsiteX7" fmla="*/ 1482651 w 1482651"/>
              <a:gd name="connsiteY7" fmla="*/ 767907 h 1724838"/>
              <a:gd name="connsiteX8" fmla="*/ 1476744 w 1482651"/>
              <a:gd name="connsiteY8" fmla="*/ 797442 h 1724838"/>
              <a:gd name="connsiteX9" fmla="*/ 1470837 w 1482651"/>
              <a:gd name="connsiteY9" fmla="*/ 844698 h 1724838"/>
              <a:gd name="connsiteX10" fmla="*/ 1429488 w 1482651"/>
              <a:gd name="connsiteY10" fmla="*/ 1092791 h 1724838"/>
              <a:gd name="connsiteX11" fmla="*/ 1264093 w 1482651"/>
              <a:gd name="connsiteY11" fmla="*/ 1388140 h 1724838"/>
              <a:gd name="connsiteX12" fmla="*/ 1199116 w 1482651"/>
              <a:gd name="connsiteY12" fmla="*/ 1476745 h 1724838"/>
              <a:gd name="connsiteX13" fmla="*/ 921488 w 1482651"/>
              <a:gd name="connsiteY13" fmla="*/ 1689396 h 1724838"/>
              <a:gd name="connsiteX14" fmla="*/ 679302 w 1482651"/>
              <a:gd name="connsiteY14" fmla="*/ 1724838 h 1724838"/>
              <a:gd name="connsiteX15" fmla="*/ 537535 w 1482651"/>
              <a:gd name="connsiteY15" fmla="*/ 1707117 h 1724838"/>
              <a:gd name="connsiteX16" fmla="*/ 401674 w 1482651"/>
              <a:gd name="connsiteY16" fmla="*/ 1648047 h 1724838"/>
              <a:gd name="connsiteX17" fmla="*/ 100419 w 1482651"/>
              <a:gd name="connsiteY17" fmla="*/ 1423582 h 1724838"/>
              <a:gd name="connsiteX18" fmla="*/ 0 w 1482651"/>
              <a:gd name="connsiteY18" fmla="*/ 1205024 h 1724838"/>
              <a:gd name="connsiteX19" fmla="*/ 23628 w 1482651"/>
              <a:gd name="connsiteY19" fmla="*/ 1016000 h 1724838"/>
              <a:gd name="connsiteX20" fmla="*/ 82698 w 1482651"/>
              <a:gd name="connsiteY20" fmla="*/ 915582 h 1724838"/>
              <a:gd name="connsiteX21" fmla="*/ 177209 w 1482651"/>
              <a:gd name="connsiteY21" fmla="*/ 838791 h 1724838"/>
              <a:gd name="connsiteX22" fmla="*/ 265814 w 1482651"/>
              <a:gd name="connsiteY22" fmla="*/ 803349 h 1724838"/>
              <a:gd name="connsiteX23" fmla="*/ 460744 w 1482651"/>
              <a:gd name="connsiteY23" fmla="*/ 779721 h 1724838"/>
              <a:gd name="connsiteX24" fmla="*/ 667488 w 1482651"/>
              <a:gd name="connsiteY24" fmla="*/ 779721 h 1724838"/>
              <a:gd name="connsiteX25" fmla="*/ 584791 w 1482651"/>
              <a:gd name="connsiteY25" fmla="*/ 1092791 h 1724838"/>
              <a:gd name="connsiteX26" fmla="*/ 584791 w 1482651"/>
              <a:gd name="connsiteY26" fmla="*/ 1092791 h 1724838"/>
              <a:gd name="connsiteX27" fmla="*/ 643860 w 1482651"/>
              <a:gd name="connsiteY27" fmla="*/ 1151861 h 1724838"/>
              <a:gd name="connsiteX28" fmla="*/ 697023 w 1482651"/>
              <a:gd name="connsiteY28" fmla="*/ 1311349 h 1724838"/>
              <a:gd name="connsiteX29" fmla="*/ 750186 w 1482651"/>
              <a:gd name="connsiteY29" fmla="*/ 508000 h 17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2651" h="1724838">
                <a:moveTo>
                  <a:pt x="679302" y="0"/>
                </a:moveTo>
                <a:lnTo>
                  <a:pt x="691116" y="165396"/>
                </a:lnTo>
                <a:lnTo>
                  <a:pt x="602512" y="159489"/>
                </a:lnTo>
                <a:cubicBezTo>
                  <a:pt x="744433" y="301410"/>
                  <a:pt x="698661" y="259977"/>
                  <a:pt x="927395" y="448931"/>
                </a:cubicBezTo>
                <a:cubicBezTo>
                  <a:pt x="1086835" y="580642"/>
                  <a:pt x="1086875" y="583702"/>
                  <a:pt x="1270000" y="673396"/>
                </a:cubicBezTo>
                <a:cubicBezTo>
                  <a:pt x="1306454" y="691251"/>
                  <a:pt x="1344544" y="705577"/>
                  <a:pt x="1382233" y="720652"/>
                </a:cubicBezTo>
                <a:cubicBezTo>
                  <a:pt x="1443113" y="745004"/>
                  <a:pt x="1430506" y="740938"/>
                  <a:pt x="1476744" y="750186"/>
                </a:cubicBezTo>
                <a:cubicBezTo>
                  <a:pt x="1478713" y="756093"/>
                  <a:pt x="1482651" y="761680"/>
                  <a:pt x="1482651" y="767907"/>
                </a:cubicBezTo>
                <a:cubicBezTo>
                  <a:pt x="1482651" y="777947"/>
                  <a:pt x="1478271" y="787519"/>
                  <a:pt x="1476744" y="797442"/>
                </a:cubicBezTo>
                <a:cubicBezTo>
                  <a:pt x="1474330" y="813132"/>
                  <a:pt x="1472543" y="828915"/>
                  <a:pt x="1470837" y="844698"/>
                </a:cubicBezTo>
                <a:cubicBezTo>
                  <a:pt x="1462184" y="924739"/>
                  <a:pt x="1464482" y="1016137"/>
                  <a:pt x="1429488" y="1092791"/>
                </a:cubicBezTo>
                <a:cubicBezTo>
                  <a:pt x="1374720" y="1212759"/>
                  <a:pt x="1333917" y="1286578"/>
                  <a:pt x="1264093" y="1388140"/>
                </a:cubicBezTo>
                <a:cubicBezTo>
                  <a:pt x="1243344" y="1418321"/>
                  <a:pt x="1224708" y="1450544"/>
                  <a:pt x="1199116" y="1476745"/>
                </a:cubicBezTo>
                <a:cubicBezTo>
                  <a:pt x="1117492" y="1560313"/>
                  <a:pt x="1034912" y="1650508"/>
                  <a:pt x="921488" y="1689396"/>
                </a:cubicBezTo>
                <a:cubicBezTo>
                  <a:pt x="847995" y="1714594"/>
                  <a:pt x="754828" y="1717972"/>
                  <a:pt x="679302" y="1724838"/>
                </a:cubicBezTo>
                <a:cubicBezTo>
                  <a:pt x="632046" y="1718931"/>
                  <a:pt x="583435" y="1719813"/>
                  <a:pt x="537535" y="1707117"/>
                </a:cubicBezTo>
                <a:cubicBezTo>
                  <a:pt x="489940" y="1693952"/>
                  <a:pt x="445154" y="1671459"/>
                  <a:pt x="401674" y="1648047"/>
                </a:cubicBezTo>
                <a:cubicBezTo>
                  <a:pt x="292578" y="1589303"/>
                  <a:pt x="182586" y="1518587"/>
                  <a:pt x="100419" y="1423582"/>
                </a:cubicBezTo>
                <a:cubicBezTo>
                  <a:pt x="45842" y="1360477"/>
                  <a:pt x="26625" y="1281094"/>
                  <a:pt x="0" y="1205024"/>
                </a:cubicBezTo>
                <a:cubicBezTo>
                  <a:pt x="7876" y="1142016"/>
                  <a:pt x="6184" y="1077055"/>
                  <a:pt x="23628" y="1016000"/>
                </a:cubicBezTo>
                <a:cubicBezTo>
                  <a:pt x="34297" y="978660"/>
                  <a:pt x="57264" y="944929"/>
                  <a:pt x="82698" y="915582"/>
                </a:cubicBezTo>
                <a:cubicBezTo>
                  <a:pt x="109283" y="884907"/>
                  <a:pt x="142601" y="860003"/>
                  <a:pt x="177209" y="838791"/>
                </a:cubicBezTo>
                <a:cubicBezTo>
                  <a:pt x="204330" y="822168"/>
                  <a:pt x="235192" y="811961"/>
                  <a:pt x="265814" y="803349"/>
                </a:cubicBezTo>
                <a:cubicBezTo>
                  <a:pt x="321982" y="787552"/>
                  <a:pt x="402270" y="780868"/>
                  <a:pt x="460744" y="779721"/>
                </a:cubicBezTo>
                <a:cubicBezTo>
                  <a:pt x="529645" y="778370"/>
                  <a:pt x="598573" y="779721"/>
                  <a:pt x="667488" y="779721"/>
                </a:cubicBezTo>
                <a:lnTo>
                  <a:pt x="584791" y="1092791"/>
                </a:lnTo>
                <a:lnTo>
                  <a:pt x="584791" y="1092791"/>
                </a:lnTo>
                <a:lnTo>
                  <a:pt x="643860" y="1151861"/>
                </a:lnTo>
                <a:lnTo>
                  <a:pt x="697023" y="1311349"/>
                </a:lnTo>
                <a:lnTo>
                  <a:pt x="750186" y="508000"/>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1" name="Picture 10" descr="house_of_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60" y="1127954"/>
            <a:ext cx="2779058" cy="2690128"/>
          </a:xfrm>
          <a:prstGeom prst="rect">
            <a:avLst/>
          </a:prstGeom>
        </p:spPr>
      </p:pic>
      <p:sp>
        <p:nvSpPr>
          <p:cNvPr id="20" name="Freeform 19"/>
          <p:cNvSpPr/>
          <p:nvPr/>
        </p:nvSpPr>
        <p:spPr>
          <a:xfrm>
            <a:off x="881750" y="1230693"/>
            <a:ext cx="2486837" cy="649767"/>
          </a:xfrm>
          <a:custGeom>
            <a:avLst/>
            <a:gdLst>
              <a:gd name="connsiteX0" fmla="*/ 1252279 w 2486837"/>
              <a:gd name="connsiteY0" fmla="*/ 0 h 649767"/>
              <a:gd name="connsiteX1" fmla="*/ 2486837 w 2486837"/>
              <a:gd name="connsiteY1" fmla="*/ 649767 h 649767"/>
              <a:gd name="connsiteX2" fmla="*/ 0 w 2486837"/>
              <a:gd name="connsiteY2" fmla="*/ 643860 h 649767"/>
              <a:gd name="connsiteX3" fmla="*/ 1252279 w 2486837"/>
              <a:gd name="connsiteY3" fmla="*/ 0 h 649767"/>
            </a:gdLst>
            <a:ahLst/>
            <a:cxnLst>
              <a:cxn ang="0">
                <a:pos x="connsiteX0" y="connsiteY0"/>
              </a:cxn>
              <a:cxn ang="0">
                <a:pos x="connsiteX1" y="connsiteY1"/>
              </a:cxn>
              <a:cxn ang="0">
                <a:pos x="connsiteX2" y="connsiteY2"/>
              </a:cxn>
              <a:cxn ang="0">
                <a:pos x="connsiteX3" y="connsiteY3"/>
              </a:cxn>
            </a:cxnLst>
            <a:rect l="l" t="t" r="r" b="b"/>
            <a:pathLst>
              <a:path w="2486837" h="649767">
                <a:moveTo>
                  <a:pt x="1252279" y="0"/>
                </a:moveTo>
                <a:lnTo>
                  <a:pt x="2486837" y="649767"/>
                </a:lnTo>
                <a:lnTo>
                  <a:pt x="0" y="643860"/>
                </a:lnTo>
                <a:lnTo>
                  <a:pt x="1252279" y="0"/>
                </a:lnTo>
                <a:close/>
              </a:path>
            </a:pathLst>
          </a:custGeom>
          <a:ln w="38100">
            <a:solidFill>
              <a:srgbClr val="FF0000"/>
            </a:solidFill>
          </a:ln>
          <a:effectLst>
            <a:outerShdw blurRad="50800" dist="508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13" name="Rounded Rectangle 12"/>
          <p:cNvSpPr/>
          <p:nvPr>
            <p:custDataLst>
              <p:tags r:id="rId1"/>
            </p:custDataLst>
          </p:nvPr>
        </p:nvSpPr>
        <p:spPr bwMode="auto">
          <a:xfrm>
            <a:off x="4795212" y="1808787"/>
            <a:ext cx="4128126" cy="4489033"/>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91440" tIns="365760" rIns="91440" bIns="91440" numCol="1" rtlCol="0" anchor="t" anchorCtr="0" compatLnSpc="1">
            <a:prstTxWarp prst="textNoShape">
              <a:avLst/>
            </a:prstTxWarp>
            <a:noAutofit/>
          </a:bodyPr>
          <a:lstStyle/>
          <a:p>
            <a:pPr algn="r">
              <a:lnSpc>
                <a:spcPts val="2400"/>
              </a:lnSpc>
              <a:spcBef>
                <a:spcPts val="200"/>
              </a:spcBef>
              <a:spcAft>
                <a:spcPts val="200"/>
              </a:spcAft>
              <a:defRPr/>
            </a:pPr>
            <a:r>
              <a:rPr lang="en-US" sz="1400" i="1" kern="0" dirty="0">
                <a:solidFill>
                  <a:srgbClr val="474747"/>
                </a:solidFill>
              </a:rPr>
              <a:t>All we are doing is looking at the timeline, from the where the customer gives us an order to where we collect the cash. And we are </a:t>
            </a:r>
            <a:br>
              <a:rPr lang="en-US" sz="1400" i="1" kern="0" dirty="0">
                <a:solidFill>
                  <a:srgbClr val="474747"/>
                </a:solidFill>
              </a:rPr>
            </a:br>
            <a:r>
              <a:rPr lang="en-US" sz="1400" i="1" kern="0" dirty="0">
                <a:solidFill>
                  <a:srgbClr val="474747"/>
                </a:solidFill>
              </a:rPr>
              <a:t>reducing the time line by reducing the </a:t>
            </a:r>
            <a:br>
              <a:rPr lang="en-US" sz="1400" i="1" kern="0" dirty="0">
                <a:solidFill>
                  <a:srgbClr val="474747"/>
                </a:solidFill>
              </a:rPr>
            </a:br>
            <a:r>
              <a:rPr lang="en-US" sz="1400" i="1" kern="0" dirty="0">
                <a:solidFill>
                  <a:srgbClr val="474747"/>
                </a:solidFill>
              </a:rPr>
              <a:t>non-value added wastes. —</a:t>
            </a:r>
            <a:r>
              <a:rPr lang="en-US" sz="1400" b="1" kern="0" dirty="0">
                <a:solidFill>
                  <a:srgbClr val="474747"/>
                </a:solidFill>
              </a:rPr>
              <a:t>Taiichi</a:t>
            </a:r>
            <a:r>
              <a:rPr lang="en-US" sz="1400" b="1" kern="0" dirty="0">
                <a:solidFill>
                  <a:srgbClr val="474747"/>
                </a:solidFill>
                <a:sym typeface="Arial"/>
              </a:rPr>
              <a:t> Ohno</a:t>
            </a:r>
            <a:r>
              <a:rPr lang="en-US" sz="1400" i="1" kern="0" dirty="0">
                <a:solidFill>
                  <a:srgbClr val="474747"/>
                </a:solidFill>
                <a:sym typeface="Arial"/>
              </a:rPr>
              <a:t/>
            </a:r>
            <a:br>
              <a:rPr lang="en-US" sz="1400" i="1" kern="0" dirty="0">
                <a:solidFill>
                  <a:srgbClr val="474747"/>
                </a:solidFill>
                <a:sym typeface="Arial"/>
              </a:rPr>
            </a:br>
            <a:r>
              <a:rPr lang="en-US" sz="1400" i="1" kern="0" dirty="0">
                <a:solidFill>
                  <a:srgbClr val="474747"/>
                </a:solidFill>
                <a:sym typeface="Arial"/>
              </a:rPr>
              <a:t/>
            </a:r>
            <a:br>
              <a:rPr lang="en-US" sz="1400" i="1" kern="0" dirty="0">
                <a:solidFill>
                  <a:srgbClr val="474747"/>
                </a:solidFill>
                <a:sym typeface="Arial"/>
              </a:rPr>
            </a:br>
            <a:r>
              <a:rPr lang="en-US" sz="1400" i="1" kern="0" dirty="0">
                <a:solidFill>
                  <a:srgbClr val="474747"/>
                </a:solidFill>
              </a:rPr>
              <a:t> We need to figure out a way to </a:t>
            </a:r>
            <a:br>
              <a:rPr lang="en-US" sz="1400" i="1" kern="0" dirty="0">
                <a:solidFill>
                  <a:srgbClr val="474747"/>
                </a:solidFill>
              </a:rPr>
            </a:br>
            <a:r>
              <a:rPr lang="en-US" sz="1400" i="1" kern="0" dirty="0">
                <a:solidFill>
                  <a:srgbClr val="474747"/>
                </a:solidFill>
              </a:rPr>
              <a:t>deliver software so fast that our customers</a:t>
            </a:r>
            <a:br>
              <a:rPr lang="en-US" sz="1400" i="1" kern="0" dirty="0">
                <a:solidFill>
                  <a:srgbClr val="474747"/>
                </a:solidFill>
              </a:rPr>
            </a:br>
            <a:r>
              <a:rPr lang="en-US" sz="1400" i="1" kern="0" dirty="0">
                <a:solidFill>
                  <a:srgbClr val="474747"/>
                </a:solidFill>
              </a:rPr>
              <a:t> don’t have time to change their minds. </a:t>
            </a:r>
            <a:br>
              <a:rPr lang="en-US" sz="1400" i="1" kern="0" dirty="0">
                <a:solidFill>
                  <a:srgbClr val="474747"/>
                </a:solidFill>
              </a:rPr>
            </a:br>
            <a:r>
              <a:rPr lang="en-US" sz="1400" i="1" kern="0" dirty="0">
                <a:solidFill>
                  <a:srgbClr val="474747"/>
                </a:solidFill>
              </a:rPr>
              <a:t>—</a:t>
            </a:r>
            <a:r>
              <a:rPr lang="en-US" sz="1400" b="1" kern="0" dirty="0">
                <a:solidFill>
                  <a:srgbClr val="474747"/>
                </a:solidFill>
                <a:sym typeface="Arial"/>
              </a:rPr>
              <a:t>Mary Poppendieck</a:t>
            </a:r>
          </a:p>
          <a:p>
            <a:pPr lvl="0" algn="r">
              <a:lnSpc>
                <a:spcPts val="2400"/>
              </a:lnSpc>
              <a:spcBef>
                <a:spcPts val="2400"/>
              </a:spcBef>
              <a:defRPr/>
            </a:pPr>
            <a:r>
              <a:rPr lang="en-US" sz="1400" i="1" kern="0" dirty="0">
                <a:solidFill>
                  <a:srgbClr val="474747"/>
                </a:solidFill>
              </a:rPr>
              <a:t>Most software problems will exhibit </a:t>
            </a:r>
            <a:br>
              <a:rPr lang="en-US" sz="1400" i="1" kern="0" dirty="0">
                <a:solidFill>
                  <a:srgbClr val="474747"/>
                </a:solidFill>
              </a:rPr>
            </a:br>
            <a:r>
              <a:rPr lang="en-US" sz="1400" i="1" kern="0" dirty="0">
                <a:solidFill>
                  <a:srgbClr val="474747"/>
                </a:solidFill>
              </a:rPr>
              <a:t>themselves as a delay. —</a:t>
            </a:r>
            <a:r>
              <a:rPr lang="en-US" sz="1400" b="1" kern="0" dirty="0">
                <a:solidFill>
                  <a:srgbClr val="474747"/>
                </a:solidFill>
              </a:rPr>
              <a:t>Al Shalloway</a:t>
            </a:r>
          </a:p>
        </p:txBody>
      </p:sp>
      <p:sp>
        <p:nvSpPr>
          <p:cNvPr id="15" name="Round Same Side Corner Rectangle 14"/>
          <p:cNvSpPr/>
          <p:nvPr>
            <p:custDataLst>
              <p:tags r:id="rId2"/>
            </p:custDataLst>
          </p:nvPr>
        </p:nvSpPr>
        <p:spPr bwMode="auto">
          <a:xfrm>
            <a:off x="4795212" y="1246908"/>
            <a:ext cx="4128126" cy="725984"/>
          </a:xfrm>
          <a:prstGeom prst="round2SameRect">
            <a:avLst/>
          </a:prstGeom>
          <a:solidFill>
            <a:srgbClr val="E96557"/>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lvl="0" algn="ctr">
              <a:spcBef>
                <a:spcPct val="20000"/>
              </a:spcBef>
              <a:buClr>
                <a:srgbClr val="FFFFFF"/>
              </a:buClr>
              <a:buSzPct val="100000"/>
              <a:defRPr/>
            </a:pPr>
            <a: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rPr>
              <a:t>Minimize delays, handoffs and </a:t>
            </a:r>
            <a:b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rPr>
            </a:br>
            <a: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rPr>
              <a:t>non-value added activities</a:t>
            </a:r>
          </a:p>
        </p:txBody>
      </p:sp>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15</a:t>
            </a:fld>
            <a:endParaRPr lang="en-US"/>
          </a:p>
        </p:txBody>
      </p:sp>
    </p:spTree>
    <p:extLst>
      <p:ext uri="{BB962C8B-B14F-4D97-AF65-F5344CB8AC3E}">
        <p14:creationId xmlns:p14="http://schemas.microsoft.com/office/powerpoint/2010/main" val="2063675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Respect for People</a:t>
            </a:r>
            <a:endParaRPr lang="en-US" dirty="0"/>
          </a:p>
        </p:txBody>
      </p:sp>
      <p:sp>
        <p:nvSpPr>
          <p:cNvPr id="16" name="Rounded Rectangle 15"/>
          <p:cNvSpPr/>
          <p:nvPr>
            <p:custDataLst>
              <p:tags r:id="rId1"/>
            </p:custDataLst>
          </p:nvPr>
        </p:nvSpPr>
        <p:spPr bwMode="auto">
          <a:xfrm>
            <a:off x="4795212" y="1339273"/>
            <a:ext cx="4128126" cy="4958548"/>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91440" tIns="365760" rIns="91440" bIns="91440" numCol="1" rtlCol="0" anchor="t" anchorCtr="0" compatLnSpc="1">
            <a:prstTxWarp prst="textNoShape">
              <a:avLst/>
            </a:prstTxWarp>
            <a:noAutofit/>
          </a:bodyPr>
          <a:lstStyle/>
          <a:p>
            <a:pPr marL="342900" indent="-342900" defTabSz="914400" fontAlgn="base">
              <a:spcBef>
                <a:spcPts val="400"/>
              </a:spcBef>
              <a:spcAft>
                <a:spcPts val="400"/>
              </a:spcAft>
              <a:buClr>
                <a:srgbClr val="000000">
                  <a:lumMod val="50000"/>
                  <a:lumOff val="50000"/>
                </a:srgbClr>
              </a:buClr>
              <a:buSzPct val="100000"/>
              <a:buFont typeface="Webdings" pitchFamily="18" charset="2"/>
              <a:buChar char=""/>
              <a:defRPr/>
            </a:pPr>
            <a:endParaRPr lang="en-US" sz="1600" kern="0" dirty="0">
              <a:solidFill>
                <a:srgbClr val="000000"/>
              </a:solidFill>
              <a:latin typeface="Arial"/>
              <a:cs typeface="Arial"/>
            </a:endParaRPr>
          </a:p>
          <a:p>
            <a:pPr marL="342900" indent="-342900" defTabSz="914400" fontAlgn="base">
              <a:spcBef>
                <a:spcPts val="12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latin typeface="Arial"/>
                <a:cs typeface="Arial"/>
              </a:rPr>
              <a:t>Your customer is whoever consumes your work</a:t>
            </a:r>
          </a:p>
          <a:p>
            <a:pPr marL="800100" lvl="1" indent="-342900" fontAlgn="base">
              <a:spcBef>
                <a:spcPts val="400"/>
              </a:spcBef>
              <a:spcAft>
                <a:spcPts val="400"/>
              </a:spcAft>
              <a:buClr>
                <a:srgbClr val="000000">
                  <a:lumMod val="50000"/>
                  <a:lumOff val="50000"/>
                </a:srgbClr>
              </a:buClr>
              <a:buSzPct val="100000"/>
              <a:buFont typeface="Webdings" pitchFamily="18" charset="2"/>
              <a:buChar char=""/>
              <a:defRPr/>
            </a:pPr>
            <a:r>
              <a:rPr lang="en-US" kern="0" dirty="0" smtClean="0">
                <a:solidFill>
                  <a:srgbClr val="000000"/>
                </a:solidFill>
                <a:latin typeface="Arial"/>
                <a:cs typeface="Arial"/>
              </a:rPr>
              <a:t>Don’t trouble them</a:t>
            </a:r>
            <a:endParaRPr lang="en-US" kern="0" dirty="0">
              <a:solidFill>
                <a:srgbClr val="000000"/>
              </a:solidFill>
              <a:latin typeface="Arial"/>
              <a:cs typeface="Arial"/>
            </a:endParaRPr>
          </a:p>
          <a:p>
            <a:pPr marL="800100" lvl="1" indent="-342900" fontAlgn="base">
              <a:spcBef>
                <a:spcPts val="400"/>
              </a:spcBef>
              <a:spcAft>
                <a:spcPts val="400"/>
              </a:spcAft>
              <a:buClr>
                <a:srgbClr val="000000">
                  <a:lumMod val="50000"/>
                  <a:lumOff val="50000"/>
                </a:srgbClr>
              </a:buClr>
              <a:buSzPct val="100000"/>
              <a:buFont typeface="Webdings" pitchFamily="18" charset="2"/>
              <a:buChar char=""/>
              <a:defRPr/>
            </a:pPr>
            <a:r>
              <a:rPr lang="en-US" kern="0" dirty="0" smtClean="0">
                <a:solidFill>
                  <a:srgbClr val="000000"/>
                </a:solidFill>
                <a:latin typeface="Arial"/>
                <a:cs typeface="Arial"/>
              </a:rPr>
              <a:t>Don't overload them</a:t>
            </a:r>
          </a:p>
          <a:p>
            <a:pPr marL="800100" lvl="1" indent="-342900" fontAlgn="base">
              <a:spcBef>
                <a:spcPts val="400"/>
              </a:spcBef>
              <a:spcAft>
                <a:spcPts val="400"/>
              </a:spcAft>
              <a:buClr>
                <a:srgbClr val="000000">
                  <a:lumMod val="50000"/>
                  <a:lumOff val="50000"/>
                </a:srgbClr>
              </a:buClr>
              <a:buSzPct val="100000"/>
              <a:buFont typeface="Webdings" pitchFamily="18" charset="2"/>
              <a:buChar char=""/>
              <a:defRPr/>
            </a:pPr>
            <a:r>
              <a:rPr lang="en-US" kern="0" dirty="0" smtClean="0">
                <a:solidFill>
                  <a:srgbClr val="000000"/>
                </a:solidFill>
                <a:latin typeface="Arial"/>
                <a:cs typeface="Arial"/>
              </a:rPr>
              <a:t>Don't make them wait</a:t>
            </a:r>
          </a:p>
          <a:p>
            <a:pPr marL="800100" lvl="1" indent="-342900" fontAlgn="base">
              <a:spcBef>
                <a:spcPts val="400"/>
              </a:spcBef>
              <a:spcAft>
                <a:spcPts val="400"/>
              </a:spcAft>
              <a:buClr>
                <a:srgbClr val="000000">
                  <a:lumMod val="50000"/>
                  <a:lumOff val="50000"/>
                </a:srgbClr>
              </a:buClr>
              <a:buSzPct val="100000"/>
              <a:buFont typeface="Webdings" pitchFamily="18" charset="2"/>
              <a:buChar char=""/>
              <a:defRPr/>
            </a:pPr>
            <a:r>
              <a:rPr lang="en-US" kern="0" dirty="0" smtClean="0">
                <a:solidFill>
                  <a:srgbClr val="000000"/>
                </a:solidFill>
                <a:latin typeface="Arial"/>
                <a:cs typeface="Arial"/>
              </a:rPr>
              <a:t>Don't impose wishful thinking</a:t>
            </a:r>
          </a:p>
          <a:p>
            <a:pPr marL="800100" lvl="1" indent="-342900" fontAlgn="base">
              <a:spcBef>
                <a:spcPts val="4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latin typeface="Arial"/>
                <a:cs typeface="Arial"/>
              </a:rPr>
              <a:t>Don't force people to do </a:t>
            </a:r>
            <a:br>
              <a:rPr lang="en-US" kern="0" dirty="0">
                <a:solidFill>
                  <a:srgbClr val="000000"/>
                </a:solidFill>
                <a:latin typeface="Arial"/>
                <a:cs typeface="Arial"/>
              </a:rPr>
            </a:br>
            <a:r>
              <a:rPr lang="en-US" kern="0" dirty="0">
                <a:solidFill>
                  <a:srgbClr val="000000"/>
                </a:solidFill>
                <a:latin typeface="Arial"/>
                <a:cs typeface="Arial"/>
              </a:rPr>
              <a:t>wasteful work</a:t>
            </a:r>
          </a:p>
          <a:p>
            <a:pPr marL="342900" indent="-342900" defTabSz="914400" fontAlgn="base">
              <a:spcBef>
                <a:spcPts val="400"/>
              </a:spcBef>
              <a:spcAft>
                <a:spcPts val="400"/>
              </a:spcAft>
              <a:buClr>
                <a:srgbClr val="000000">
                  <a:lumMod val="50000"/>
                  <a:lumOff val="50000"/>
                </a:srgbClr>
              </a:buClr>
              <a:buSzPct val="100000"/>
              <a:buFont typeface="Webdings" pitchFamily="18" charset="2"/>
              <a:buChar char=""/>
              <a:defRPr/>
            </a:pPr>
            <a:r>
              <a:rPr lang="en-US" kern="0" dirty="0" smtClean="0">
                <a:solidFill>
                  <a:srgbClr val="000000"/>
                </a:solidFill>
                <a:latin typeface="Arial"/>
                <a:cs typeface="Arial"/>
              </a:rPr>
              <a:t>Equip your teams with </a:t>
            </a:r>
            <a:r>
              <a:rPr lang="en-US" kern="0" dirty="0">
                <a:solidFill>
                  <a:srgbClr val="000000"/>
                </a:solidFill>
                <a:latin typeface="Arial"/>
                <a:cs typeface="Arial"/>
              </a:rPr>
              <a:t>problem-solving tools </a:t>
            </a:r>
          </a:p>
          <a:p>
            <a:pPr marL="342900" indent="-342900" defTabSz="914400" fontAlgn="base">
              <a:spcBef>
                <a:spcPts val="4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latin typeface="Arial"/>
                <a:cs typeface="Arial"/>
              </a:rPr>
              <a:t>Form long-term relationships based on trust</a:t>
            </a:r>
          </a:p>
        </p:txBody>
      </p:sp>
      <p:sp>
        <p:nvSpPr>
          <p:cNvPr id="17" name="Round Same Side Corner Rectangle 16"/>
          <p:cNvSpPr/>
          <p:nvPr>
            <p:custDataLst>
              <p:tags r:id="rId2"/>
            </p:custDataLst>
          </p:nvPr>
        </p:nvSpPr>
        <p:spPr bwMode="auto">
          <a:xfrm>
            <a:off x="4795212" y="1246908"/>
            <a:ext cx="4128126" cy="725984"/>
          </a:xfrm>
          <a:prstGeom prst="round2SameRect">
            <a:avLst/>
          </a:prstGeom>
          <a:solidFill>
            <a:srgbClr val="E96557"/>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algn="ctr">
              <a:spcBef>
                <a:spcPct val="20000"/>
              </a:spcBef>
              <a:buClr>
                <a:srgbClr val="FFFFFF"/>
              </a:buClr>
              <a:buSzPct val="100000"/>
            </a:pPr>
            <a: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latin typeface="Arial"/>
                <a:cs typeface="Arial"/>
              </a:rPr>
              <a:t>People do all the work</a:t>
            </a:r>
          </a:p>
        </p:txBody>
      </p:sp>
      <p:grpSp>
        <p:nvGrpSpPr>
          <p:cNvPr id="12" name="Group 11"/>
          <p:cNvGrpSpPr/>
          <p:nvPr/>
        </p:nvGrpSpPr>
        <p:grpSpPr>
          <a:xfrm>
            <a:off x="730760" y="1127954"/>
            <a:ext cx="2779058" cy="2690128"/>
            <a:chOff x="987357" y="1630171"/>
            <a:chExt cx="2779058" cy="2690128"/>
          </a:xfrm>
        </p:grpSpPr>
        <p:pic>
          <p:nvPicPr>
            <p:cNvPr id="13" name="Picture 12" descr="house_of_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357" y="1630171"/>
              <a:ext cx="2779058" cy="2690128"/>
            </a:xfrm>
            <a:prstGeom prst="rect">
              <a:avLst/>
            </a:prstGeom>
          </p:spPr>
        </p:pic>
        <p:sp>
          <p:nvSpPr>
            <p:cNvPr id="14" name="Rounded Rectangle 13"/>
            <p:cNvSpPr/>
            <p:nvPr/>
          </p:nvSpPr>
          <p:spPr bwMode="auto">
            <a:xfrm>
              <a:off x="1230868" y="2579832"/>
              <a:ext cx="711200" cy="1238250"/>
            </a:xfrm>
            <a:prstGeom prst="roundRect">
              <a:avLst/>
            </a:prstGeom>
            <a:noFill/>
            <a:ln w="38100"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grpSp>
      <p:sp>
        <p:nvSpPr>
          <p:cNvPr id="2" name="Rectangle 1"/>
          <p:cNvSpPr/>
          <p:nvPr/>
        </p:nvSpPr>
        <p:spPr>
          <a:xfrm>
            <a:off x="548638" y="3906601"/>
            <a:ext cx="3322937" cy="2400657"/>
          </a:xfrm>
          <a:prstGeom prst="rect">
            <a:avLst/>
          </a:prstGeom>
        </p:spPr>
        <p:txBody>
          <a:bodyPr wrap="square">
            <a:spAutoFit/>
          </a:bodyPr>
          <a:lstStyle/>
          <a:p>
            <a:pPr lvl="0" algn="ctr" fontAlgn="base">
              <a:spcBef>
                <a:spcPts val="400"/>
              </a:spcBef>
              <a:spcAft>
                <a:spcPts val="400"/>
              </a:spcAft>
              <a:buClr>
                <a:srgbClr val="000000">
                  <a:lumMod val="50000"/>
                  <a:lumOff val="50000"/>
                </a:srgbClr>
              </a:buClr>
              <a:buSzPct val="100000"/>
              <a:defRPr/>
            </a:pPr>
            <a:r>
              <a:rPr lang="en-US" sz="2200" b="1" kern="0" dirty="0" smtClean="0">
                <a:solidFill>
                  <a:srgbClr val="E96557"/>
                </a:solidFill>
              </a:rPr>
              <a:t>People</a:t>
            </a:r>
            <a:endParaRPr lang="en-US" sz="1600" kern="0" dirty="0">
              <a:solidFill>
                <a:srgbClr val="000000">
                  <a:lumMod val="85000"/>
                  <a:lumOff val="15000"/>
                </a:srgbClr>
              </a:solidFill>
              <a:latin typeface="Arial"/>
              <a:cs typeface="Arial"/>
            </a:endParaRPr>
          </a:p>
          <a:p>
            <a:pPr marL="338138" indent="-338138" fontAlgn="base">
              <a:spcBef>
                <a:spcPts val="400"/>
              </a:spcBef>
              <a:spcAft>
                <a:spcPts val="400"/>
              </a:spcAft>
              <a:buClr>
                <a:srgbClr val="000000">
                  <a:lumMod val="50000"/>
                  <a:lumOff val="50000"/>
                </a:srgbClr>
              </a:buClr>
              <a:buSzPct val="100000"/>
              <a:buFont typeface="Webdings" pitchFamily="18" charset="2"/>
              <a:buChar char=""/>
              <a:defRPr/>
            </a:pPr>
            <a:r>
              <a:rPr lang="en-US" kern="0" dirty="0">
                <a:solidFill>
                  <a:schemeClr val="tx2"/>
                </a:solidFill>
                <a:latin typeface="Arial"/>
                <a:cs typeface="Arial"/>
              </a:rPr>
              <a:t>Develop individuals and teams; they build products</a:t>
            </a:r>
          </a:p>
          <a:p>
            <a:pPr marL="338138" indent="-338138" fontAlgn="base">
              <a:spcBef>
                <a:spcPts val="400"/>
              </a:spcBef>
              <a:spcAft>
                <a:spcPts val="400"/>
              </a:spcAft>
              <a:buClr>
                <a:srgbClr val="000000">
                  <a:lumMod val="50000"/>
                  <a:lumOff val="50000"/>
                </a:srgbClr>
              </a:buClr>
              <a:buSzPct val="100000"/>
              <a:buFont typeface="Webdings" pitchFamily="18" charset="2"/>
              <a:buChar char=""/>
              <a:defRPr/>
            </a:pPr>
            <a:r>
              <a:rPr lang="en-US" kern="0" dirty="0">
                <a:solidFill>
                  <a:schemeClr val="tx2"/>
                </a:solidFill>
                <a:latin typeface="Arial"/>
                <a:cs typeface="Arial"/>
              </a:rPr>
              <a:t>Empower teams to continuously </a:t>
            </a:r>
            <a:r>
              <a:rPr lang="en-US" kern="0" dirty="0" smtClean="0">
                <a:solidFill>
                  <a:schemeClr val="tx2"/>
                </a:solidFill>
                <a:latin typeface="Arial"/>
                <a:cs typeface="Arial"/>
              </a:rPr>
              <a:t>improve</a:t>
            </a:r>
            <a:endParaRPr lang="en-US" kern="0" dirty="0">
              <a:solidFill>
                <a:schemeClr val="tx2"/>
              </a:solidFill>
              <a:latin typeface="Arial"/>
              <a:cs typeface="Arial"/>
            </a:endParaRPr>
          </a:p>
          <a:p>
            <a:pPr marL="338138" indent="-338138" fontAlgn="base">
              <a:spcBef>
                <a:spcPts val="400"/>
              </a:spcBef>
              <a:spcAft>
                <a:spcPts val="400"/>
              </a:spcAft>
              <a:buClr>
                <a:srgbClr val="000000">
                  <a:lumMod val="50000"/>
                  <a:lumOff val="50000"/>
                </a:srgbClr>
              </a:buClr>
              <a:buSzPct val="100000"/>
              <a:buFont typeface="Webdings" pitchFamily="18" charset="2"/>
              <a:buChar char=""/>
              <a:defRPr/>
            </a:pPr>
            <a:r>
              <a:rPr lang="en-US" kern="0" dirty="0">
                <a:solidFill>
                  <a:schemeClr val="tx2"/>
                </a:solidFill>
                <a:latin typeface="Arial"/>
                <a:cs typeface="Arial"/>
              </a:rPr>
              <a:t>Build partnerships based on trust and mutual respect</a:t>
            </a:r>
          </a:p>
        </p:txBody>
      </p:sp>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16</a:t>
            </a:fld>
            <a:endParaRPr lang="en-US"/>
          </a:p>
        </p:txBody>
      </p:sp>
    </p:spTree>
    <p:extLst>
      <p:ext uri="{BB962C8B-B14F-4D97-AF65-F5344CB8AC3E}">
        <p14:creationId xmlns:p14="http://schemas.microsoft.com/office/powerpoint/2010/main" val="1038591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Kaizen</a:t>
            </a:r>
            <a:endParaRPr lang="en-US" dirty="0"/>
          </a:p>
        </p:txBody>
      </p:sp>
      <p:sp>
        <p:nvSpPr>
          <p:cNvPr id="2" name="Rectangle 1"/>
          <p:cNvSpPr/>
          <p:nvPr/>
        </p:nvSpPr>
        <p:spPr>
          <a:xfrm>
            <a:off x="548639" y="3940277"/>
            <a:ext cx="3301997" cy="1785104"/>
          </a:xfrm>
          <a:prstGeom prst="rect">
            <a:avLst/>
          </a:prstGeom>
        </p:spPr>
        <p:txBody>
          <a:bodyPr wrap="square">
            <a:spAutoFit/>
          </a:bodyPr>
          <a:lstStyle/>
          <a:p>
            <a:pPr lvl="0" fontAlgn="base">
              <a:spcBef>
                <a:spcPts val="400"/>
              </a:spcBef>
              <a:spcAft>
                <a:spcPts val="400"/>
              </a:spcAft>
              <a:buClr>
                <a:srgbClr val="000000">
                  <a:lumMod val="50000"/>
                  <a:lumOff val="50000"/>
                </a:srgbClr>
              </a:buClr>
              <a:buSzPct val="100000"/>
              <a:defRPr/>
            </a:pPr>
            <a:r>
              <a:rPr lang="en-US" sz="2200" b="1" kern="0" dirty="0" smtClean="0">
                <a:solidFill>
                  <a:srgbClr val="E96557"/>
                </a:solidFill>
              </a:rPr>
              <a:t>Become Relentless In:</a:t>
            </a:r>
            <a:endParaRPr lang="fr-FR" kern="0" dirty="0" smtClean="0">
              <a:solidFill>
                <a:schemeClr val="tx2"/>
              </a:solidFill>
            </a:endParaRPr>
          </a:p>
          <a:p>
            <a:pPr marL="338138" indent="-338138" fontAlgn="base">
              <a:spcBef>
                <a:spcPts val="400"/>
              </a:spcBef>
              <a:spcAft>
                <a:spcPts val="400"/>
              </a:spcAft>
              <a:buClr>
                <a:srgbClr val="000000">
                  <a:lumMod val="50000"/>
                  <a:lumOff val="50000"/>
                </a:srgbClr>
              </a:buClr>
              <a:buSzPct val="100000"/>
              <a:buFont typeface="Webdings" pitchFamily="18" charset="2"/>
              <a:buChar char=""/>
              <a:defRPr/>
            </a:pPr>
            <a:r>
              <a:rPr lang="fr-FR" kern="0" dirty="0" smtClean="0">
                <a:solidFill>
                  <a:schemeClr val="tx2"/>
                </a:solidFill>
              </a:rPr>
              <a:t>Reflection</a:t>
            </a:r>
            <a:endParaRPr lang="fr-FR" kern="0" dirty="0">
              <a:solidFill>
                <a:schemeClr val="tx2"/>
              </a:solidFill>
            </a:endParaRPr>
          </a:p>
          <a:p>
            <a:pPr marL="338138" indent="-338138" fontAlgn="base">
              <a:spcBef>
                <a:spcPts val="400"/>
              </a:spcBef>
              <a:spcAft>
                <a:spcPts val="400"/>
              </a:spcAft>
              <a:buClr>
                <a:srgbClr val="000000">
                  <a:lumMod val="50000"/>
                  <a:lumOff val="50000"/>
                </a:srgbClr>
              </a:buClr>
              <a:buSzPct val="100000"/>
              <a:buFont typeface="Webdings" pitchFamily="18" charset="2"/>
              <a:buChar char=""/>
              <a:defRPr/>
            </a:pPr>
            <a:r>
              <a:rPr lang="fr-FR" kern="0" dirty="0">
                <a:solidFill>
                  <a:schemeClr val="tx2"/>
                </a:solidFill>
              </a:rPr>
              <a:t>Continuous improvement as an enterprise value</a:t>
            </a:r>
          </a:p>
          <a:p>
            <a:pPr fontAlgn="base">
              <a:spcBef>
                <a:spcPts val="400"/>
              </a:spcBef>
              <a:spcAft>
                <a:spcPts val="400"/>
              </a:spcAft>
              <a:buClr>
                <a:srgbClr val="000000">
                  <a:lumMod val="50000"/>
                  <a:lumOff val="50000"/>
                </a:srgbClr>
              </a:buClr>
              <a:buSzPct val="100000"/>
              <a:defRPr/>
            </a:pPr>
            <a:endParaRPr lang="fr-FR" sz="1400" b="1" kern="0" dirty="0">
              <a:solidFill>
                <a:srgbClr val="000000">
                  <a:lumMod val="85000"/>
                  <a:lumOff val="15000"/>
                </a:srgbClr>
              </a:solidFill>
            </a:endParaRPr>
          </a:p>
        </p:txBody>
      </p:sp>
      <p:grpSp>
        <p:nvGrpSpPr>
          <p:cNvPr id="4" name="Group 3"/>
          <p:cNvGrpSpPr/>
          <p:nvPr/>
        </p:nvGrpSpPr>
        <p:grpSpPr>
          <a:xfrm>
            <a:off x="730760" y="1127954"/>
            <a:ext cx="2779058" cy="2690128"/>
            <a:chOff x="987357" y="1630171"/>
            <a:chExt cx="2779058" cy="2690128"/>
          </a:xfrm>
        </p:grpSpPr>
        <p:pic>
          <p:nvPicPr>
            <p:cNvPr id="12" name="Picture 11" descr="house_of_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357" y="1630171"/>
              <a:ext cx="2779058" cy="2690128"/>
            </a:xfrm>
            <a:prstGeom prst="rect">
              <a:avLst/>
            </a:prstGeom>
          </p:spPr>
        </p:pic>
        <p:sp>
          <p:nvSpPr>
            <p:cNvPr id="14" name="Rounded Rectangle 13"/>
            <p:cNvSpPr/>
            <p:nvPr/>
          </p:nvSpPr>
          <p:spPr bwMode="auto">
            <a:xfrm>
              <a:off x="2798618" y="2579832"/>
              <a:ext cx="711200" cy="1238250"/>
            </a:xfrm>
            <a:prstGeom prst="roundRect">
              <a:avLst/>
            </a:prstGeom>
            <a:noFill/>
            <a:ln w="38100"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grpSp>
      <p:sp>
        <p:nvSpPr>
          <p:cNvPr id="16" name="Rounded Rectangle 15"/>
          <p:cNvSpPr/>
          <p:nvPr>
            <p:custDataLst>
              <p:tags r:id="rId1"/>
            </p:custDataLst>
          </p:nvPr>
        </p:nvSpPr>
        <p:spPr bwMode="auto">
          <a:xfrm>
            <a:off x="4795212" y="1824181"/>
            <a:ext cx="4128126" cy="4473639"/>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91440" tIns="365760" rIns="91440" bIns="91440" numCol="1" rtlCol="0" anchor="t" anchorCtr="0" compatLnSpc="1">
            <a:prstTxWarp prst="textNoShape">
              <a:avLst/>
            </a:prstTxWarp>
            <a:noAutofit/>
          </a:bodyPr>
          <a:lstStyle/>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A constant sense of danger</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Small steady, improvements</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Consider data carefully, implement change rapidly</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Reflect at milestones to identify and improve shortcomings</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Use tools like retrospectives, root cause analysis, and value stream mapping</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r>
              <a:rPr lang="en-US" kern="0" dirty="0">
                <a:solidFill>
                  <a:srgbClr val="000000"/>
                </a:solidFill>
              </a:rPr>
              <a:t>Protect the knowledge base by developing stable personnel and careful succession systems</a:t>
            </a:r>
          </a:p>
        </p:txBody>
      </p:sp>
      <p:sp>
        <p:nvSpPr>
          <p:cNvPr id="17" name="Round Same Side Corner Rectangle 16"/>
          <p:cNvSpPr/>
          <p:nvPr>
            <p:custDataLst>
              <p:tags r:id="rId2"/>
            </p:custDataLst>
          </p:nvPr>
        </p:nvSpPr>
        <p:spPr bwMode="auto">
          <a:xfrm>
            <a:off x="4795212" y="1246908"/>
            <a:ext cx="4128126" cy="725984"/>
          </a:xfrm>
          <a:prstGeom prst="round2SameRect">
            <a:avLst/>
          </a:prstGeom>
          <a:solidFill>
            <a:srgbClr val="E96557"/>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algn="ctr">
              <a:spcBef>
                <a:spcPct val="20000"/>
              </a:spcBef>
              <a:buClr>
                <a:srgbClr val="FFFFFF"/>
              </a:buClr>
              <a:buSzPct val="100000"/>
            </a:pPr>
            <a: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rPr>
              <a:t>We can do better</a:t>
            </a:r>
          </a:p>
        </p:txBody>
      </p:sp>
      <p:sp>
        <p:nvSpPr>
          <p:cNvPr id="5" name="Slide Number Placeholder 4"/>
          <p:cNvSpPr>
            <a:spLocks noGrp="1"/>
          </p:cNvSpPr>
          <p:nvPr>
            <p:ph type="sldNum" sz="quarter" idx="4"/>
          </p:nvPr>
        </p:nvSpPr>
        <p:spPr>
          <a:xfrm>
            <a:off x="6553200" y="6356350"/>
            <a:ext cx="2367588" cy="365125"/>
          </a:xfrm>
        </p:spPr>
        <p:txBody>
          <a:bodyPr/>
          <a:lstStyle/>
          <a:p>
            <a:fld id="{CDAE907E-7F84-7E47-B624-E1A95C1C6CC3}" type="slidenum">
              <a:rPr lang="en-US" smtClean="0"/>
              <a:pPr/>
              <a:t>17</a:t>
            </a:fld>
            <a:endParaRPr lang="en-US"/>
          </a:p>
        </p:txBody>
      </p:sp>
    </p:spTree>
    <p:extLst>
      <p:ext uri="{BB962C8B-B14F-4D97-AF65-F5344CB8AC3E}">
        <p14:creationId xmlns:p14="http://schemas.microsoft.com/office/powerpoint/2010/main" val="2309772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Development Flow</a:t>
            </a:r>
            <a:endParaRPr lang="en-US" dirty="0"/>
          </a:p>
        </p:txBody>
      </p:sp>
      <p:sp>
        <p:nvSpPr>
          <p:cNvPr id="14" name="Freeform 13"/>
          <p:cNvSpPr/>
          <p:nvPr/>
        </p:nvSpPr>
        <p:spPr>
          <a:xfrm>
            <a:off x="4447953" y="1334977"/>
            <a:ext cx="1972931" cy="1659860"/>
          </a:xfrm>
          <a:custGeom>
            <a:avLst/>
            <a:gdLst>
              <a:gd name="connsiteX0" fmla="*/ 354419 w 1972931"/>
              <a:gd name="connsiteY0" fmla="*/ 0 h 1659860"/>
              <a:gd name="connsiteX1" fmla="*/ 1169582 w 1972931"/>
              <a:gd name="connsiteY1" fmla="*/ 1659860 h 1659860"/>
              <a:gd name="connsiteX2" fmla="*/ 1972931 w 1972931"/>
              <a:gd name="connsiteY2" fmla="*/ 933302 h 1659860"/>
              <a:gd name="connsiteX3" fmla="*/ 673396 w 1972931"/>
              <a:gd name="connsiteY3" fmla="*/ 183116 h 1659860"/>
              <a:gd name="connsiteX4" fmla="*/ 0 w 1972931"/>
              <a:gd name="connsiteY4" fmla="*/ 171302 h 1659860"/>
              <a:gd name="connsiteX5" fmla="*/ 685210 w 1972931"/>
              <a:gd name="connsiteY5" fmla="*/ 809256 h 16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2931" h="1659860">
                <a:moveTo>
                  <a:pt x="354419" y="0"/>
                </a:moveTo>
                <a:lnTo>
                  <a:pt x="1169582" y="1659860"/>
                </a:lnTo>
                <a:lnTo>
                  <a:pt x="1972931" y="933302"/>
                </a:lnTo>
                <a:lnTo>
                  <a:pt x="673396" y="183116"/>
                </a:lnTo>
                <a:lnTo>
                  <a:pt x="0" y="171302"/>
                </a:lnTo>
                <a:lnTo>
                  <a:pt x="685210" y="809256"/>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8" name="Freeform 17"/>
          <p:cNvSpPr/>
          <p:nvPr/>
        </p:nvSpPr>
        <p:spPr>
          <a:xfrm>
            <a:off x="2586371" y="1269999"/>
            <a:ext cx="1482651" cy="1724838"/>
          </a:xfrm>
          <a:custGeom>
            <a:avLst/>
            <a:gdLst>
              <a:gd name="connsiteX0" fmla="*/ 679302 w 1482651"/>
              <a:gd name="connsiteY0" fmla="*/ 0 h 1724838"/>
              <a:gd name="connsiteX1" fmla="*/ 691116 w 1482651"/>
              <a:gd name="connsiteY1" fmla="*/ 165396 h 1724838"/>
              <a:gd name="connsiteX2" fmla="*/ 602512 w 1482651"/>
              <a:gd name="connsiteY2" fmla="*/ 159489 h 1724838"/>
              <a:gd name="connsiteX3" fmla="*/ 927395 w 1482651"/>
              <a:gd name="connsiteY3" fmla="*/ 448931 h 1724838"/>
              <a:gd name="connsiteX4" fmla="*/ 1270000 w 1482651"/>
              <a:gd name="connsiteY4" fmla="*/ 673396 h 1724838"/>
              <a:gd name="connsiteX5" fmla="*/ 1382233 w 1482651"/>
              <a:gd name="connsiteY5" fmla="*/ 720652 h 1724838"/>
              <a:gd name="connsiteX6" fmla="*/ 1476744 w 1482651"/>
              <a:gd name="connsiteY6" fmla="*/ 750186 h 1724838"/>
              <a:gd name="connsiteX7" fmla="*/ 1482651 w 1482651"/>
              <a:gd name="connsiteY7" fmla="*/ 767907 h 1724838"/>
              <a:gd name="connsiteX8" fmla="*/ 1476744 w 1482651"/>
              <a:gd name="connsiteY8" fmla="*/ 797442 h 1724838"/>
              <a:gd name="connsiteX9" fmla="*/ 1470837 w 1482651"/>
              <a:gd name="connsiteY9" fmla="*/ 844698 h 1724838"/>
              <a:gd name="connsiteX10" fmla="*/ 1429488 w 1482651"/>
              <a:gd name="connsiteY10" fmla="*/ 1092791 h 1724838"/>
              <a:gd name="connsiteX11" fmla="*/ 1264093 w 1482651"/>
              <a:gd name="connsiteY11" fmla="*/ 1388140 h 1724838"/>
              <a:gd name="connsiteX12" fmla="*/ 1199116 w 1482651"/>
              <a:gd name="connsiteY12" fmla="*/ 1476745 h 1724838"/>
              <a:gd name="connsiteX13" fmla="*/ 921488 w 1482651"/>
              <a:gd name="connsiteY13" fmla="*/ 1689396 h 1724838"/>
              <a:gd name="connsiteX14" fmla="*/ 679302 w 1482651"/>
              <a:gd name="connsiteY14" fmla="*/ 1724838 h 1724838"/>
              <a:gd name="connsiteX15" fmla="*/ 537535 w 1482651"/>
              <a:gd name="connsiteY15" fmla="*/ 1707117 h 1724838"/>
              <a:gd name="connsiteX16" fmla="*/ 401674 w 1482651"/>
              <a:gd name="connsiteY16" fmla="*/ 1648047 h 1724838"/>
              <a:gd name="connsiteX17" fmla="*/ 100419 w 1482651"/>
              <a:gd name="connsiteY17" fmla="*/ 1423582 h 1724838"/>
              <a:gd name="connsiteX18" fmla="*/ 0 w 1482651"/>
              <a:gd name="connsiteY18" fmla="*/ 1205024 h 1724838"/>
              <a:gd name="connsiteX19" fmla="*/ 23628 w 1482651"/>
              <a:gd name="connsiteY19" fmla="*/ 1016000 h 1724838"/>
              <a:gd name="connsiteX20" fmla="*/ 82698 w 1482651"/>
              <a:gd name="connsiteY20" fmla="*/ 915582 h 1724838"/>
              <a:gd name="connsiteX21" fmla="*/ 177209 w 1482651"/>
              <a:gd name="connsiteY21" fmla="*/ 838791 h 1724838"/>
              <a:gd name="connsiteX22" fmla="*/ 265814 w 1482651"/>
              <a:gd name="connsiteY22" fmla="*/ 803349 h 1724838"/>
              <a:gd name="connsiteX23" fmla="*/ 460744 w 1482651"/>
              <a:gd name="connsiteY23" fmla="*/ 779721 h 1724838"/>
              <a:gd name="connsiteX24" fmla="*/ 667488 w 1482651"/>
              <a:gd name="connsiteY24" fmla="*/ 779721 h 1724838"/>
              <a:gd name="connsiteX25" fmla="*/ 584791 w 1482651"/>
              <a:gd name="connsiteY25" fmla="*/ 1092791 h 1724838"/>
              <a:gd name="connsiteX26" fmla="*/ 584791 w 1482651"/>
              <a:gd name="connsiteY26" fmla="*/ 1092791 h 1724838"/>
              <a:gd name="connsiteX27" fmla="*/ 643860 w 1482651"/>
              <a:gd name="connsiteY27" fmla="*/ 1151861 h 1724838"/>
              <a:gd name="connsiteX28" fmla="*/ 697023 w 1482651"/>
              <a:gd name="connsiteY28" fmla="*/ 1311349 h 1724838"/>
              <a:gd name="connsiteX29" fmla="*/ 750186 w 1482651"/>
              <a:gd name="connsiteY29" fmla="*/ 508000 h 17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2651" h="1724838">
                <a:moveTo>
                  <a:pt x="679302" y="0"/>
                </a:moveTo>
                <a:lnTo>
                  <a:pt x="691116" y="165396"/>
                </a:lnTo>
                <a:lnTo>
                  <a:pt x="602512" y="159489"/>
                </a:lnTo>
                <a:cubicBezTo>
                  <a:pt x="744433" y="301410"/>
                  <a:pt x="698661" y="259977"/>
                  <a:pt x="927395" y="448931"/>
                </a:cubicBezTo>
                <a:cubicBezTo>
                  <a:pt x="1086835" y="580642"/>
                  <a:pt x="1086875" y="583702"/>
                  <a:pt x="1270000" y="673396"/>
                </a:cubicBezTo>
                <a:cubicBezTo>
                  <a:pt x="1306454" y="691251"/>
                  <a:pt x="1344544" y="705577"/>
                  <a:pt x="1382233" y="720652"/>
                </a:cubicBezTo>
                <a:cubicBezTo>
                  <a:pt x="1443113" y="745004"/>
                  <a:pt x="1430506" y="740938"/>
                  <a:pt x="1476744" y="750186"/>
                </a:cubicBezTo>
                <a:cubicBezTo>
                  <a:pt x="1478713" y="756093"/>
                  <a:pt x="1482651" y="761680"/>
                  <a:pt x="1482651" y="767907"/>
                </a:cubicBezTo>
                <a:cubicBezTo>
                  <a:pt x="1482651" y="777947"/>
                  <a:pt x="1478271" y="787519"/>
                  <a:pt x="1476744" y="797442"/>
                </a:cubicBezTo>
                <a:cubicBezTo>
                  <a:pt x="1474330" y="813132"/>
                  <a:pt x="1472543" y="828915"/>
                  <a:pt x="1470837" y="844698"/>
                </a:cubicBezTo>
                <a:cubicBezTo>
                  <a:pt x="1462184" y="924739"/>
                  <a:pt x="1464482" y="1016137"/>
                  <a:pt x="1429488" y="1092791"/>
                </a:cubicBezTo>
                <a:cubicBezTo>
                  <a:pt x="1374720" y="1212759"/>
                  <a:pt x="1333917" y="1286578"/>
                  <a:pt x="1264093" y="1388140"/>
                </a:cubicBezTo>
                <a:cubicBezTo>
                  <a:pt x="1243344" y="1418321"/>
                  <a:pt x="1224708" y="1450544"/>
                  <a:pt x="1199116" y="1476745"/>
                </a:cubicBezTo>
                <a:cubicBezTo>
                  <a:pt x="1117492" y="1560313"/>
                  <a:pt x="1034912" y="1650508"/>
                  <a:pt x="921488" y="1689396"/>
                </a:cubicBezTo>
                <a:cubicBezTo>
                  <a:pt x="847995" y="1714594"/>
                  <a:pt x="754828" y="1717972"/>
                  <a:pt x="679302" y="1724838"/>
                </a:cubicBezTo>
                <a:cubicBezTo>
                  <a:pt x="632046" y="1718931"/>
                  <a:pt x="583435" y="1719813"/>
                  <a:pt x="537535" y="1707117"/>
                </a:cubicBezTo>
                <a:cubicBezTo>
                  <a:pt x="489940" y="1693952"/>
                  <a:pt x="445154" y="1671459"/>
                  <a:pt x="401674" y="1648047"/>
                </a:cubicBezTo>
                <a:cubicBezTo>
                  <a:pt x="292578" y="1589303"/>
                  <a:pt x="182586" y="1518587"/>
                  <a:pt x="100419" y="1423582"/>
                </a:cubicBezTo>
                <a:cubicBezTo>
                  <a:pt x="45842" y="1360477"/>
                  <a:pt x="26625" y="1281094"/>
                  <a:pt x="0" y="1205024"/>
                </a:cubicBezTo>
                <a:cubicBezTo>
                  <a:pt x="7876" y="1142016"/>
                  <a:pt x="6184" y="1077055"/>
                  <a:pt x="23628" y="1016000"/>
                </a:cubicBezTo>
                <a:cubicBezTo>
                  <a:pt x="34297" y="978660"/>
                  <a:pt x="57264" y="944929"/>
                  <a:pt x="82698" y="915582"/>
                </a:cubicBezTo>
                <a:cubicBezTo>
                  <a:pt x="109283" y="884907"/>
                  <a:pt x="142601" y="860003"/>
                  <a:pt x="177209" y="838791"/>
                </a:cubicBezTo>
                <a:cubicBezTo>
                  <a:pt x="204330" y="822168"/>
                  <a:pt x="235192" y="811961"/>
                  <a:pt x="265814" y="803349"/>
                </a:cubicBezTo>
                <a:cubicBezTo>
                  <a:pt x="321982" y="787552"/>
                  <a:pt x="402270" y="780868"/>
                  <a:pt x="460744" y="779721"/>
                </a:cubicBezTo>
                <a:cubicBezTo>
                  <a:pt x="529645" y="778370"/>
                  <a:pt x="598573" y="779721"/>
                  <a:pt x="667488" y="779721"/>
                </a:cubicBezTo>
                <a:lnTo>
                  <a:pt x="584791" y="1092791"/>
                </a:lnTo>
                <a:lnTo>
                  <a:pt x="584791" y="1092791"/>
                </a:lnTo>
                <a:lnTo>
                  <a:pt x="643860" y="1151861"/>
                </a:lnTo>
                <a:lnTo>
                  <a:pt x="697023" y="1311349"/>
                </a:lnTo>
                <a:lnTo>
                  <a:pt x="750186" y="508000"/>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1" name="Picture 10"/>
          <p:cNvPicPr>
            <a:picLocks noChangeAspect="1"/>
          </p:cNvPicPr>
          <p:nvPr>
            <p:custDataLst>
              <p:tags r:id="rId1"/>
            </p:custDataLst>
          </p:nvPr>
        </p:nvPicPr>
        <p:blipFill>
          <a:blip r:embed="rId6" cstate="print"/>
          <a:stretch>
            <a:fillRect/>
          </a:stretch>
        </p:blipFill>
        <p:spPr>
          <a:xfrm>
            <a:off x="598733" y="4044949"/>
            <a:ext cx="1325317" cy="1977987"/>
          </a:xfrm>
          <a:prstGeom prst="rect">
            <a:avLst/>
          </a:prstGeom>
          <a:noFill/>
          <a:ln w="38100">
            <a:solidFill>
              <a:schemeClr val="tx1">
                <a:lumMod val="50000"/>
                <a:lumOff val="50000"/>
              </a:schemeClr>
            </a:solidFill>
          </a:ln>
          <a:effectLst>
            <a:reflection stA="30000" endPos="16000" dist="12700" dir="5400000" sy="-100000" algn="bl" rotWithShape="0"/>
          </a:effectLst>
        </p:spPr>
      </p:pic>
      <p:pic>
        <p:nvPicPr>
          <p:cNvPr id="12" name="Picture 11"/>
          <p:cNvPicPr>
            <a:picLocks noChangeAspect="1"/>
          </p:cNvPicPr>
          <p:nvPr/>
        </p:nvPicPr>
        <p:blipFill>
          <a:blip r:embed="rId7"/>
          <a:stretch>
            <a:fillRect/>
          </a:stretch>
        </p:blipFill>
        <p:spPr>
          <a:xfrm>
            <a:off x="1840946" y="4152899"/>
            <a:ext cx="890107" cy="942713"/>
          </a:xfrm>
          <a:prstGeom prst="rect">
            <a:avLst/>
          </a:prstGeom>
          <a:ln w="38100">
            <a:noFill/>
          </a:ln>
          <a:effectLst>
            <a:outerShdw blurRad="50800" dist="38100" dir="2700000" algn="tl" rotWithShape="0">
              <a:srgbClr val="000000">
                <a:alpha val="43000"/>
              </a:srgbClr>
            </a:outerShdw>
          </a:effectLst>
        </p:spPr>
      </p:pic>
      <p:sp>
        <p:nvSpPr>
          <p:cNvPr id="13" name="Rectangle 12"/>
          <p:cNvSpPr/>
          <p:nvPr>
            <p:custDataLst>
              <p:tags r:id="rId2"/>
            </p:custDataLst>
          </p:nvPr>
        </p:nvSpPr>
        <p:spPr>
          <a:xfrm>
            <a:off x="2095500" y="5274013"/>
            <a:ext cx="2197100" cy="795089"/>
          </a:xfrm>
          <a:prstGeom prst="rect">
            <a:avLst/>
          </a:prstGeom>
        </p:spPr>
        <p:txBody>
          <a:bodyPr wrap="square" lIns="0" tIns="0" rIns="0" bIns="0">
            <a:spAutoFit/>
          </a:bodyPr>
          <a:lstStyle/>
          <a:p>
            <a:pPr defTabSz="914400" fontAlgn="base">
              <a:spcBef>
                <a:spcPts val="400"/>
              </a:spcBef>
              <a:spcAft>
                <a:spcPts val="400"/>
              </a:spcAft>
              <a:buClr>
                <a:srgbClr val="000000">
                  <a:lumMod val="50000"/>
                  <a:lumOff val="50000"/>
                </a:srgbClr>
              </a:buClr>
              <a:buSzPct val="100000"/>
              <a:defRPr/>
            </a:pPr>
            <a:r>
              <a:rPr lang="en-US" sz="1500" kern="0" dirty="0" smtClean="0">
                <a:solidFill>
                  <a:srgbClr val="474747"/>
                </a:solidFill>
                <a:latin typeface="Arial"/>
                <a:cs typeface="Arial"/>
              </a:rPr>
              <a:t>Don Reinertsen</a:t>
            </a:r>
          </a:p>
          <a:p>
            <a:pPr defTabSz="914400" fontAlgn="base">
              <a:spcBef>
                <a:spcPts val="400"/>
              </a:spcBef>
              <a:spcAft>
                <a:spcPts val="400"/>
              </a:spcAft>
              <a:buClr>
                <a:srgbClr val="000000">
                  <a:lumMod val="50000"/>
                  <a:lumOff val="50000"/>
                </a:srgbClr>
              </a:buClr>
              <a:buSzPct val="100000"/>
              <a:defRPr/>
            </a:pPr>
            <a:r>
              <a:rPr lang="en-US" sz="1500" i="1" kern="0" dirty="0" smtClean="0">
                <a:solidFill>
                  <a:srgbClr val="474747"/>
                </a:solidFill>
                <a:latin typeface="Arial"/>
                <a:cs typeface="Arial"/>
              </a:rPr>
              <a:t>Principles </a:t>
            </a:r>
            <a:r>
              <a:rPr lang="en-US" sz="1500" i="1" kern="0" dirty="0">
                <a:solidFill>
                  <a:srgbClr val="474747"/>
                </a:solidFill>
                <a:latin typeface="Arial"/>
                <a:cs typeface="Arial"/>
              </a:rPr>
              <a:t>of Product Development Flow</a:t>
            </a:r>
          </a:p>
        </p:txBody>
      </p:sp>
      <p:grpSp>
        <p:nvGrpSpPr>
          <p:cNvPr id="19" name="Group 18"/>
          <p:cNvGrpSpPr/>
          <p:nvPr/>
        </p:nvGrpSpPr>
        <p:grpSpPr>
          <a:xfrm>
            <a:off x="730760" y="1127954"/>
            <a:ext cx="2779058" cy="2690128"/>
            <a:chOff x="987357" y="1630171"/>
            <a:chExt cx="2779058" cy="2690128"/>
          </a:xfrm>
        </p:grpSpPr>
        <p:pic>
          <p:nvPicPr>
            <p:cNvPr id="20" name="Picture 19" descr="house_of_lea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357" y="1630171"/>
              <a:ext cx="2779058" cy="2690128"/>
            </a:xfrm>
            <a:prstGeom prst="rect">
              <a:avLst/>
            </a:prstGeom>
          </p:spPr>
        </p:pic>
        <p:sp>
          <p:nvSpPr>
            <p:cNvPr id="23" name="Rounded Rectangle 22"/>
            <p:cNvSpPr/>
            <p:nvPr/>
          </p:nvSpPr>
          <p:spPr bwMode="auto">
            <a:xfrm>
              <a:off x="2027285" y="2579832"/>
              <a:ext cx="711200" cy="1238250"/>
            </a:xfrm>
            <a:prstGeom prst="roundRect">
              <a:avLst/>
            </a:prstGeom>
            <a:noFill/>
            <a:ln w="38100" cap="flat" cmpd="sng" algn="ctr">
              <a:solidFill>
                <a:srgbClr val="FF00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grpSp>
      <p:sp>
        <p:nvSpPr>
          <p:cNvPr id="24" name="Rounded Rectangle 23"/>
          <p:cNvSpPr/>
          <p:nvPr>
            <p:custDataLst>
              <p:tags r:id="rId3"/>
            </p:custDataLst>
          </p:nvPr>
        </p:nvSpPr>
        <p:spPr bwMode="auto">
          <a:xfrm>
            <a:off x="4795212" y="1701031"/>
            <a:ext cx="4128126" cy="4596790"/>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91440" tIns="365760" rIns="91440" bIns="91440" numCol="1" rtlCol="0" anchor="t" anchorCtr="0" compatLnSpc="1">
            <a:prstTxWarp prst="textNoShape">
              <a:avLst/>
            </a:prstTxWarp>
            <a:noAutofit/>
          </a:bodyPr>
          <a:lstStyle/>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Take an economic view</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Actively manage queues</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Understand and exploit variability</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Reduce batch sizes</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Apply WIP constraints</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Control flow under uncertainty:</a:t>
            </a:r>
            <a:br>
              <a:rPr lang="en-US" kern="0" dirty="0">
                <a:solidFill>
                  <a:sysClr val="windowText" lastClr="000000"/>
                </a:solidFill>
              </a:rPr>
            </a:br>
            <a:r>
              <a:rPr lang="en-US" kern="0" dirty="0">
                <a:solidFill>
                  <a:sysClr val="windowText" lastClr="000000"/>
                </a:solidFill>
              </a:rPr>
              <a:t>cadence and synchronization</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Get feedback as fast as possible</a:t>
            </a:r>
          </a:p>
          <a:p>
            <a:pPr marL="457200" indent="-457200" fontAlgn="base">
              <a:lnSpc>
                <a:spcPts val="2760"/>
              </a:lnSpc>
              <a:spcBef>
                <a:spcPts val="600"/>
              </a:spcBef>
              <a:spcAft>
                <a:spcPts val="400"/>
              </a:spcAft>
              <a:buClr>
                <a:srgbClr val="000000">
                  <a:lumMod val="50000"/>
                  <a:lumOff val="50000"/>
                </a:srgbClr>
              </a:buClr>
              <a:buSzPct val="100000"/>
              <a:buFont typeface="+mj-lt"/>
              <a:buAutoNum type="arabicPeriod"/>
              <a:defRPr/>
            </a:pPr>
            <a:r>
              <a:rPr lang="en-US" kern="0" dirty="0">
                <a:solidFill>
                  <a:sysClr val="windowText" lastClr="000000"/>
                </a:solidFill>
              </a:rPr>
              <a:t>Decentralize control</a:t>
            </a:r>
          </a:p>
          <a:p>
            <a:pPr marL="342900" indent="-342900" fontAlgn="base">
              <a:spcBef>
                <a:spcPts val="600"/>
              </a:spcBef>
              <a:spcAft>
                <a:spcPts val="400"/>
              </a:spcAft>
              <a:buClr>
                <a:srgbClr val="000000">
                  <a:lumMod val="50000"/>
                  <a:lumOff val="50000"/>
                </a:srgbClr>
              </a:buClr>
              <a:buSzPct val="100000"/>
              <a:buFont typeface="Webdings" pitchFamily="18" charset="2"/>
              <a:buChar char=""/>
              <a:defRPr/>
            </a:pPr>
            <a:endParaRPr lang="en-US" kern="0" dirty="0">
              <a:solidFill>
                <a:srgbClr val="000000"/>
              </a:solidFill>
            </a:endParaRPr>
          </a:p>
        </p:txBody>
      </p:sp>
      <p:sp>
        <p:nvSpPr>
          <p:cNvPr id="25" name="Round Same Side Corner Rectangle 24"/>
          <p:cNvSpPr/>
          <p:nvPr>
            <p:custDataLst>
              <p:tags r:id="rId4"/>
            </p:custDataLst>
          </p:nvPr>
        </p:nvSpPr>
        <p:spPr bwMode="auto">
          <a:xfrm>
            <a:off x="4795212" y="1246908"/>
            <a:ext cx="4128126" cy="725984"/>
          </a:xfrm>
          <a:prstGeom prst="round2SameRect">
            <a:avLst/>
          </a:prstGeom>
          <a:solidFill>
            <a:srgbClr val="E96557"/>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lvl="0" algn="ctr">
              <a:spcBef>
                <a:spcPct val="20000"/>
              </a:spcBef>
              <a:buClr>
                <a:srgbClr val="FFFFFF"/>
              </a:buClr>
              <a:buSzPct val="100000"/>
              <a:defRPr/>
            </a:pPr>
            <a:r>
              <a:rPr lang="en-US" sz="2000" b="1" kern="0" dirty="0">
                <a:ln>
                  <a:solidFill>
                    <a:srgbClr val="FFFFFF">
                      <a:alpha val="0"/>
                    </a:srgbClr>
                  </a:solidFill>
                </a:ln>
                <a:solidFill>
                  <a:srgbClr val="FFFFFF"/>
                </a:solidFill>
                <a:effectLst>
                  <a:outerShdw blurRad="38100" dist="38100" dir="2700000" algn="tl">
                    <a:srgbClr val="000000">
                      <a:alpha val="43137"/>
                    </a:srgbClr>
                  </a:outerShdw>
                </a:effectLst>
              </a:rPr>
              <a:t>Principles</a:t>
            </a:r>
          </a:p>
        </p:txBody>
      </p:sp>
      <p:sp>
        <p:nvSpPr>
          <p:cNvPr id="2" name="Slide Number Placeholder 1"/>
          <p:cNvSpPr>
            <a:spLocks noGrp="1"/>
          </p:cNvSpPr>
          <p:nvPr>
            <p:ph type="sldNum" sz="quarter" idx="4"/>
          </p:nvPr>
        </p:nvSpPr>
        <p:spPr>
          <a:xfrm>
            <a:off x="6553200" y="6356350"/>
            <a:ext cx="2367588" cy="365125"/>
          </a:xfrm>
        </p:spPr>
        <p:txBody>
          <a:bodyPr/>
          <a:lstStyle/>
          <a:p>
            <a:fld id="{CDAE907E-7F84-7E47-B624-E1A95C1C6CC3}" type="slidenum">
              <a:rPr lang="en-US" smtClean="0"/>
              <a:pPr/>
              <a:t>18</a:t>
            </a:fld>
            <a:endParaRPr lang="en-US"/>
          </a:p>
        </p:txBody>
      </p:sp>
    </p:spTree>
    <p:extLst>
      <p:ext uri="{BB962C8B-B14F-4D97-AF65-F5344CB8AC3E}">
        <p14:creationId xmlns:p14="http://schemas.microsoft.com/office/powerpoint/2010/main" val="24922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Beats an Agile Team</a:t>
            </a:r>
            <a:endParaRPr lang="en-US" dirty="0"/>
          </a:p>
        </p:txBody>
      </p:sp>
      <p:pic>
        <p:nvPicPr>
          <p:cNvPr id="3" name="Picture 2" descr="team-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59" y="4209348"/>
            <a:ext cx="7883483" cy="1901310"/>
          </a:xfrm>
          <a:prstGeom prst="rect">
            <a:avLst/>
          </a:prstGeom>
          <a:ln w="63500">
            <a:noFill/>
          </a:ln>
          <a:effectLst>
            <a:outerShdw blurRad="127000" dist="38100" dir="2700000" algn="tl" rotWithShape="0">
              <a:srgbClr val="000000">
                <a:alpha val="50000"/>
              </a:srgbClr>
            </a:outerShdw>
          </a:effectLst>
        </p:spPr>
      </p:pic>
      <p:sp>
        <p:nvSpPr>
          <p:cNvPr id="4" name="Content Placeholder 2"/>
          <p:cNvSpPr txBox="1">
            <a:spLocks/>
          </p:cNvSpPr>
          <p:nvPr/>
        </p:nvSpPr>
        <p:spPr bwMode="auto">
          <a:xfrm>
            <a:off x="565013" y="1346454"/>
            <a:ext cx="8181880" cy="26785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lnSpc>
                <a:spcPts val="2840"/>
              </a:lnSpc>
              <a:spcBef>
                <a:spcPts val="0"/>
              </a:spcBef>
              <a:spcAft>
                <a:spcPts val="800"/>
              </a:spcAft>
              <a:buFont typeface="Wingdings" charset="2"/>
              <a:buChar char="²"/>
            </a:pPr>
            <a:r>
              <a:rPr lang="en-US" sz="2000" dirty="0" smtClean="0">
                <a:solidFill>
                  <a:srgbClr val="474747"/>
                </a:solidFill>
              </a:rPr>
              <a:t>Valuable, fully-tested software increments every two weeks</a:t>
            </a:r>
          </a:p>
          <a:p>
            <a:pPr>
              <a:lnSpc>
                <a:spcPts val="2840"/>
              </a:lnSpc>
              <a:spcBef>
                <a:spcPts val="0"/>
              </a:spcBef>
              <a:spcAft>
                <a:spcPts val="800"/>
              </a:spcAft>
              <a:buFont typeface="Wingdings" charset="2"/>
              <a:buChar char="²"/>
            </a:pPr>
            <a:r>
              <a:rPr lang="en-US" sz="2000" dirty="0" smtClean="0">
                <a:solidFill>
                  <a:srgbClr val="474747"/>
                </a:solidFill>
              </a:rPr>
              <a:t>Empowered, self-organizing, self-managing cross-functional teams</a:t>
            </a:r>
          </a:p>
          <a:p>
            <a:pPr>
              <a:lnSpc>
                <a:spcPts val="2840"/>
              </a:lnSpc>
              <a:spcBef>
                <a:spcPts val="0"/>
              </a:spcBef>
              <a:spcAft>
                <a:spcPts val="800"/>
              </a:spcAft>
              <a:buFont typeface="Wingdings" charset="2"/>
              <a:buChar char="²"/>
            </a:pPr>
            <a:r>
              <a:rPr lang="en-US" sz="2000" dirty="0" smtClean="0">
                <a:solidFill>
                  <a:srgbClr val="474747"/>
                </a:solidFill>
              </a:rPr>
              <a:t>Teams operate under program vision, architecture </a:t>
            </a:r>
            <a:br>
              <a:rPr lang="en-US" sz="2000" dirty="0" smtClean="0">
                <a:solidFill>
                  <a:srgbClr val="474747"/>
                </a:solidFill>
              </a:rPr>
            </a:br>
            <a:r>
              <a:rPr lang="en-US" sz="2000" dirty="0" smtClean="0">
                <a:solidFill>
                  <a:srgbClr val="474747"/>
                </a:solidFill>
              </a:rPr>
              <a:t>and user experience guidance</a:t>
            </a:r>
          </a:p>
          <a:p>
            <a:pPr>
              <a:lnSpc>
                <a:spcPts val="2840"/>
              </a:lnSpc>
              <a:spcBef>
                <a:spcPts val="0"/>
              </a:spcBef>
              <a:spcAft>
                <a:spcPts val="800"/>
              </a:spcAft>
              <a:buFont typeface="Wingdings" charset="2"/>
              <a:buChar char="²"/>
            </a:pPr>
            <a:r>
              <a:rPr lang="en-US" sz="2000" dirty="0" smtClean="0">
                <a:solidFill>
                  <a:srgbClr val="474747"/>
                </a:solidFill>
              </a:rPr>
              <a:t>Scrum project management and XP-inspired technical practices</a:t>
            </a:r>
            <a:endParaRPr lang="en-US" sz="2000" dirty="0">
              <a:solidFill>
                <a:srgbClr val="474747"/>
              </a:solidFill>
            </a:endParaRPr>
          </a:p>
          <a:p>
            <a:pPr>
              <a:lnSpc>
                <a:spcPts val="2840"/>
              </a:lnSpc>
              <a:spcBef>
                <a:spcPts val="0"/>
              </a:spcBef>
              <a:spcAft>
                <a:spcPts val="800"/>
              </a:spcAft>
              <a:buFont typeface="Wingdings" charset="2"/>
              <a:buChar char="²"/>
            </a:pPr>
            <a:r>
              <a:rPr lang="en-US" sz="2000" dirty="0" smtClean="0">
                <a:solidFill>
                  <a:srgbClr val="474747"/>
                </a:solidFill>
              </a:rPr>
              <a:t>Value delivery via </a:t>
            </a:r>
            <a:r>
              <a:rPr lang="en-US" sz="2000" b="1" dirty="0" smtClean="0">
                <a:solidFill>
                  <a:srgbClr val="000000"/>
                </a:solidFill>
              </a:rPr>
              <a:t>User Stories</a:t>
            </a:r>
          </a:p>
        </p:txBody>
      </p:sp>
      <p:sp>
        <p:nvSpPr>
          <p:cNvPr id="5" name="Slide Number Placeholder 4"/>
          <p:cNvSpPr>
            <a:spLocks noGrp="1"/>
          </p:cNvSpPr>
          <p:nvPr>
            <p:ph type="sldNum" sz="quarter" idx="4"/>
          </p:nvPr>
        </p:nvSpPr>
        <p:spPr>
          <a:xfrm>
            <a:off x="6553200" y="6356350"/>
            <a:ext cx="2367588" cy="365125"/>
          </a:xfrm>
        </p:spPr>
        <p:txBody>
          <a:bodyPr/>
          <a:lstStyle/>
          <a:p>
            <a:fld id="{CDAE907E-7F84-7E47-B624-E1A95C1C6CC3}" type="slidenum">
              <a:rPr lang="en-US" smtClean="0"/>
              <a:pPr/>
              <a:t>19</a:t>
            </a:fld>
            <a:endParaRPr lang="en-US"/>
          </a:p>
        </p:txBody>
      </p:sp>
    </p:spTree>
    <p:extLst>
      <p:ext uri="{BB962C8B-B14F-4D97-AF65-F5344CB8AC3E}">
        <p14:creationId xmlns:p14="http://schemas.microsoft.com/office/powerpoint/2010/main" val="4265036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Pace</a:t>
            </a:r>
            <a:endParaRPr lang="en-US" dirty="0"/>
          </a:p>
        </p:txBody>
      </p:sp>
      <p:sp>
        <p:nvSpPr>
          <p:cNvPr id="8" name="Content Placeholder 7"/>
          <p:cNvSpPr>
            <a:spLocks noGrp="1"/>
          </p:cNvSpPr>
          <p:nvPr>
            <p:ph type="body" sz="quarter" idx="10"/>
          </p:nvPr>
        </p:nvSpPr>
        <p:spPr>
          <a:xfrm>
            <a:off x="461818" y="2006274"/>
            <a:ext cx="8200038" cy="709011"/>
          </a:xfrm>
        </p:spPr>
        <p:txBody>
          <a:bodyPr/>
          <a:lstStyle/>
          <a:p>
            <a:pPr marL="342900" indent="-342900" algn="l">
              <a:lnSpc>
                <a:spcPts val="2940"/>
              </a:lnSpc>
              <a:buFont typeface="Arial"/>
              <a:buChar char="•"/>
            </a:pPr>
            <a:r>
              <a:rPr lang="en-US" sz="2200" dirty="0" smtClean="0">
                <a:solidFill>
                  <a:schemeClr val="tx2"/>
                </a:solidFill>
              </a:rPr>
              <a:t>We’ve had Moore’s Law for hardware </a:t>
            </a:r>
            <a:br>
              <a:rPr lang="en-US" sz="2200" dirty="0" smtClean="0">
                <a:solidFill>
                  <a:schemeClr val="tx2"/>
                </a:solidFill>
              </a:rPr>
            </a:br>
            <a:r>
              <a:rPr lang="en-US" sz="2200" dirty="0" smtClean="0">
                <a:solidFill>
                  <a:schemeClr val="tx2"/>
                </a:solidFill>
              </a:rPr>
              <a:t>and now software is eating the world</a:t>
            </a:r>
          </a:p>
          <a:p>
            <a:pPr marL="342900" indent="-342900" algn="l">
              <a:lnSpc>
                <a:spcPts val="2940"/>
              </a:lnSpc>
              <a:buFont typeface="Arial"/>
              <a:buChar char="•"/>
            </a:pPr>
            <a:r>
              <a:rPr lang="en-US" sz="2200" dirty="0" smtClean="0">
                <a:solidFill>
                  <a:schemeClr val="tx2"/>
                </a:solidFill>
              </a:rPr>
              <a:t>Our development practices haven’t </a:t>
            </a:r>
            <a:br>
              <a:rPr lang="en-US" sz="2200" dirty="0" smtClean="0">
                <a:solidFill>
                  <a:schemeClr val="tx2"/>
                </a:solidFill>
              </a:rPr>
            </a:br>
            <a:r>
              <a:rPr lang="en-US" sz="2200" dirty="0" smtClean="0">
                <a:solidFill>
                  <a:schemeClr val="tx2"/>
                </a:solidFill>
              </a:rPr>
              <a:t>kept pace. Agile shows the greatest </a:t>
            </a:r>
            <a:br>
              <a:rPr lang="en-US" sz="2200" dirty="0" smtClean="0">
                <a:solidFill>
                  <a:schemeClr val="tx2"/>
                </a:solidFill>
              </a:rPr>
            </a:br>
            <a:r>
              <a:rPr lang="en-US" sz="2200" dirty="0" smtClean="0">
                <a:solidFill>
                  <a:schemeClr val="tx2"/>
                </a:solidFill>
              </a:rPr>
              <a:t>promise, but was developed for </a:t>
            </a:r>
            <a:r>
              <a:rPr lang="en-US" dirty="0">
                <a:solidFill>
                  <a:schemeClr val="tx2"/>
                </a:solidFill>
              </a:rPr>
              <a:t/>
            </a:r>
            <a:br>
              <a:rPr lang="en-US" dirty="0">
                <a:solidFill>
                  <a:schemeClr val="tx2"/>
                </a:solidFill>
              </a:rPr>
            </a:br>
            <a:r>
              <a:rPr lang="en-US" sz="2200" dirty="0" smtClean="0">
                <a:solidFill>
                  <a:schemeClr val="tx2"/>
                </a:solidFill>
              </a:rPr>
              <a:t>small teams</a:t>
            </a:r>
          </a:p>
          <a:p>
            <a:pPr marL="342900" indent="-342900" algn="l">
              <a:lnSpc>
                <a:spcPts val="2940"/>
              </a:lnSpc>
              <a:buFont typeface="Arial"/>
              <a:buChar char="•"/>
            </a:pPr>
            <a:r>
              <a:rPr lang="en-US" sz="2200" dirty="0" smtClean="0">
                <a:solidFill>
                  <a:schemeClr val="tx2"/>
                </a:solidFill>
              </a:rPr>
              <a:t>We need a new approach that </a:t>
            </a:r>
            <a:r>
              <a:rPr lang="en-US" sz="2200" dirty="0">
                <a:solidFill>
                  <a:schemeClr val="tx2"/>
                </a:solidFill>
              </a:rPr>
              <a:t/>
            </a:r>
            <a:br>
              <a:rPr lang="en-US" sz="2200" dirty="0">
                <a:solidFill>
                  <a:schemeClr val="tx2"/>
                </a:solidFill>
              </a:rPr>
            </a:br>
            <a:r>
              <a:rPr lang="en-US" sz="2200" dirty="0" smtClean="0">
                <a:solidFill>
                  <a:schemeClr val="tx2"/>
                </a:solidFill>
              </a:rPr>
              <a:t>harnesses the power of Agile and </a:t>
            </a:r>
            <a:br>
              <a:rPr lang="en-US" sz="2200" dirty="0" smtClean="0">
                <a:solidFill>
                  <a:schemeClr val="tx2"/>
                </a:solidFill>
              </a:rPr>
            </a:br>
            <a:r>
              <a:rPr lang="en-US" sz="2200" dirty="0" smtClean="0">
                <a:solidFill>
                  <a:schemeClr val="tx2"/>
                </a:solidFill>
              </a:rPr>
              <a:t>Lean</a:t>
            </a:r>
            <a:r>
              <a:rPr lang="en-US" sz="2200" i="1" dirty="0" smtClean="0">
                <a:solidFill>
                  <a:schemeClr val="tx2"/>
                </a:solidFill>
              </a:rPr>
              <a:t> and applies to the needs of </a:t>
            </a:r>
            <a:br>
              <a:rPr lang="en-US" sz="2200" i="1" dirty="0" smtClean="0">
                <a:solidFill>
                  <a:schemeClr val="tx2"/>
                </a:solidFill>
              </a:rPr>
            </a:br>
            <a:r>
              <a:rPr lang="en-US" sz="2200" i="1" dirty="0" smtClean="0">
                <a:solidFill>
                  <a:schemeClr val="tx2"/>
                </a:solidFill>
              </a:rPr>
              <a:t>the largest software enterprises</a:t>
            </a:r>
          </a:p>
          <a:p>
            <a:pPr marL="342900" indent="-342900" algn="l">
              <a:lnSpc>
                <a:spcPts val="2940"/>
              </a:lnSpc>
              <a:buFont typeface="Arial"/>
              <a:buChar char="•"/>
            </a:pPr>
            <a:endParaRPr lang="en-US" sz="2200" dirty="0">
              <a:solidFill>
                <a:schemeClr val="tx2"/>
              </a:solidFill>
            </a:endParaRPr>
          </a:p>
        </p:txBody>
      </p:sp>
      <p:sp>
        <p:nvSpPr>
          <p:cNvPr id="9" name="TextBox 8"/>
          <p:cNvSpPr txBox="1"/>
          <p:nvPr/>
        </p:nvSpPr>
        <p:spPr bwMode="auto">
          <a:xfrm>
            <a:off x="658519" y="1002566"/>
            <a:ext cx="8208390" cy="814295"/>
          </a:xfrm>
          <a:prstGeom prst="rect">
            <a:avLst/>
          </a:prstGeom>
          <a:solidFill>
            <a:schemeClr val="accent6">
              <a:alpha val="0"/>
            </a:schemeClr>
          </a:solid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r>
              <a:rPr lang="en-US" sz="2200" i="1" dirty="0">
                <a:solidFill>
                  <a:srgbClr val="FFFFFF"/>
                </a:solidFill>
              </a:rPr>
              <a:t>Our </a:t>
            </a:r>
            <a:r>
              <a:rPr lang="en-US" sz="2200" i="1" dirty="0" smtClean="0">
                <a:solidFill>
                  <a:srgbClr val="FFFFFF"/>
                </a:solidFill>
              </a:rPr>
              <a:t>development </a:t>
            </a:r>
            <a:r>
              <a:rPr lang="en-US" sz="2200" i="1" dirty="0">
                <a:solidFill>
                  <a:srgbClr val="FFFFFF"/>
                </a:solidFill>
              </a:rPr>
              <a:t>methods must keep pace with an </a:t>
            </a:r>
            <a:r>
              <a:rPr lang="en-US" sz="2200" i="1" dirty="0" smtClean="0">
                <a:solidFill>
                  <a:srgbClr val="FFFFFF"/>
                </a:solidFill>
              </a:rPr>
              <a:t/>
            </a:r>
            <a:br>
              <a:rPr lang="en-US" sz="2200" i="1" dirty="0" smtClean="0">
                <a:solidFill>
                  <a:srgbClr val="FFFFFF"/>
                </a:solidFill>
              </a:rPr>
            </a:br>
            <a:r>
              <a:rPr lang="en-US" sz="2200" i="1" dirty="0" smtClean="0">
                <a:solidFill>
                  <a:srgbClr val="FFFFFF"/>
                </a:solidFill>
              </a:rPr>
              <a:t>increasingly </a:t>
            </a:r>
            <a:r>
              <a:rPr lang="en-US" sz="2200" i="1" dirty="0">
                <a:solidFill>
                  <a:srgbClr val="FFFFFF"/>
                </a:solidFill>
              </a:rPr>
              <a:t>complex world driven by software</a:t>
            </a:r>
          </a:p>
        </p:txBody>
      </p:sp>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2</a:t>
            </a:fld>
            <a:endParaRPr lang="en-US"/>
          </a:p>
        </p:txBody>
      </p:sp>
      <p:pic>
        <p:nvPicPr>
          <p:cNvPr id="4" name="Picture 3" descr="complic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598" y="3019776"/>
            <a:ext cx="2976257" cy="2963335"/>
          </a:xfrm>
          <a:prstGeom prst="rect">
            <a:avLst/>
          </a:prstGeom>
          <a:ln>
            <a:solidFill>
              <a:schemeClr val="tx2">
                <a:alpha val="35000"/>
              </a:schemeClr>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203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Focuses on Code Quality</a:t>
            </a:r>
            <a:endParaRPr lang="en-US" dirty="0"/>
          </a:p>
        </p:txBody>
      </p:sp>
      <p:sp>
        <p:nvSpPr>
          <p:cNvPr id="5" name="Text Placeholder 4"/>
          <p:cNvSpPr>
            <a:spLocks noGrp="1"/>
          </p:cNvSpPr>
          <p:nvPr>
            <p:ph sz="quarter" idx="10"/>
          </p:nvPr>
        </p:nvSpPr>
        <p:spPr/>
        <p:txBody>
          <a:bodyPr/>
          <a:lstStyle/>
          <a:p>
            <a:r>
              <a:rPr lang="en-US" sz="2400" dirty="0" smtClean="0"/>
              <a:t>You can’t scale crappy code</a:t>
            </a:r>
            <a:endParaRPr lang="en-US" sz="2400" dirty="0"/>
          </a:p>
        </p:txBody>
      </p:sp>
      <p:cxnSp>
        <p:nvCxnSpPr>
          <p:cNvPr id="6" name="Straight Connector 5"/>
          <p:cNvCxnSpPr/>
          <p:nvPr/>
        </p:nvCxnSpPr>
        <p:spPr bwMode="auto">
          <a:xfrm>
            <a:off x="4869112" y="1948216"/>
            <a:ext cx="0" cy="4206240"/>
          </a:xfrm>
          <a:prstGeom prst="line">
            <a:avLst/>
          </a:prstGeom>
          <a:solidFill>
            <a:schemeClr val="accent1"/>
          </a:solidFill>
          <a:ln w="19050" cap="flat" cmpd="sng" algn="ctr">
            <a:solidFill>
              <a:srgbClr val="E96557"/>
            </a:solidFill>
            <a:prstDash val="solid"/>
            <a:round/>
            <a:headEnd type="none" w="med" len="med"/>
            <a:tailEnd type="none" w="med" len="med"/>
          </a:ln>
          <a:effectLst/>
        </p:spPr>
      </p:cxnSp>
      <p:sp>
        <p:nvSpPr>
          <p:cNvPr id="7" name="Content Placeholder 3"/>
          <p:cNvSpPr txBox="1">
            <a:spLocks/>
          </p:cNvSpPr>
          <p:nvPr/>
        </p:nvSpPr>
        <p:spPr>
          <a:xfrm>
            <a:off x="5026239" y="1974632"/>
            <a:ext cx="3988972" cy="4177213"/>
          </a:xfrm>
          <a:prstGeom prst="rect">
            <a:avLst/>
          </a:prstGeom>
        </p:spPr>
        <p:txBody>
          <a:bodyPr wrap="square">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buFont typeface="Webdings" pitchFamily="18" charset="2"/>
              <a:buNone/>
            </a:pPr>
            <a:r>
              <a:rPr lang="en-US" dirty="0" smtClean="0">
                <a:solidFill>
                  <a:srgbClr val="E96557"/>
                </a:solidFill>
                <a:latin typeface="Arial"/>
                <a:cs typeface="Arial"/>
              </a:rPr>
              <a:t>Code Quality Provides</a:t>
            </a:r>
            <a:endParaRPr lang="en-US" dirty="0" smtClean="0">
              <a:solidFill>
                <a:schemeClr val="accent2"/>
              </a:solidFill>
              <a:latin typeface="Arial"/>
              <a:cs typeface="Arial"/>
            </a:endParaRPr>
          </a:p>
          <a:p>
            <a:pPr>
              <a:lnSpc>
                <a:spcPts val="2560"/>
              </a:lnSpc>
              <a:buFont typeface="Courier New"/>
              <a:buChar char="o"/>
            </a:pPr>
            <a:r>
              <a:rPr lang="en-US" sz="1800" dirty="0" smtClean="0">
                <a:solidFill>
                  <a:schemeClr val="tx2"/>
                </a:solidFill>
                <a:latin typeface="Arial"/>
                <a:cs typeface="Arial"/>
              </a:rPr>
              <a:t>Higher quality </a:t>
            </a:r>
            <a:r>
              <a:rPr lang="en-US" sz="1800" dirty="0">
                <a:solidFill>
                  <a:schemeClr val="tx2"/>
                </a:solidFill>
                <a:latin typeface="Arial"/>
                <a:cs typeface="Arial"/>
              </a:rPr>
              <a:t>products and </a:t>
            </a:r>
            <a:r>
              <a:rPr lang="en-US" sz="1800" dirty="0" smtClean="0">
                <a:solidFill>
                  <a:schemeClr val="tx2"/>
                </a:solidFill>
                <a:latin typeface="Arial"/>
                <a:cs typeface="Arial"/>
              </a:rPr>
              <a:t>services, customer satisfaction</a:t>
            </a:r>
          </a:p>
          <a:p>
            <a:pPr>
              <a:lnSpc>
                <a:spcPts val="2560"/>
              </a:lnSpc>
              <a:buFont typeface="Courier New"/>
              <a:buChar char="o"/>
            </a:pPr>
            <a:r>
              <a:rPr lang="en-US" sz="1800" dirty="0">
                <a:solidFill>
                  <a:schemeClr val="tx2"/>
                </a:solidFill>
                <a:latin typeface="Arial"/>
                <a:cs typeface="Arial"/>
              </a:rPr>
              <a:t>Predictability </a:t>
            </a:r>
            <a:r>
              <a:rPr lang="en-US" sz="1800" dirty="0" smtClean="0">
                <a:solidFill>
                  <a:schemeClr val="tx2"/>
                </a:solidFill>
                <a:latin typeface="Arial"/>
                <a:cs typeface="Arial"/>
              </a:rPr>
              <a:t>and integrity </a:t>
            </a:r>
            <a:r>
              <a:rPr lang="en-US" sz="1800" dirty="0">
                <a:solidFill>
                  <a:schemeClr val="tx2"/>
                </a:solidFill>
                <a:latin typeface="Arial"/>
                <a:cs typeface="Arial"/>
              </a:rPr>
              <a:t>of </a:t>
            </a:r>
            <a:r>
              <a:rPr lang="en-US" sz="1800" dirty="0" smtClean="0">
                <a:solidFill>
                  <a:schemeClr val="tx2"/>
                </a:solidFill>
                <a:latin typeface="Arial"/>
                <a:cs typeface="Arial"/>
              </a:rPr>
              <a:t>software </a:t>
            </a:r>
            <a:r>
              <a:rPr lang="en-US" sz="1800" dirty="0">
                <a:solidFill>
                  <a:schemeClr val="tx2"/>
                </a:solidFill>
                <a:latin typeface="Arial"/>
                <a:cs typeface="Arial"/>
              </a:rPr>
              <a:t>d</a:t>
            </a:r>
            <a:r>
              <a:rPr lang="en-US" sz="1800" dirty="0" smtClean="0">
                <a:solidFill>
                  <a:schemeClr val="tx2"/>
                </a:solidFill>
                <a:latin typeface="Arial"/>
                <a:cs typeface="Arial"/>
              </a:rPr>
              <a:t>evelopment</a:t>
            </a:r>
          </a:p>
          <a:p>
            <a:pPr>
              <a:lnSpc>
                <a:spcPts val="2560"/>
              </a:lnSpc>
              <a:buFont typeface="Courier New"/>
              <a:buChar char="o"/>
            </a:pPr>
            <a:r>
              <a:rPr lang="en-US" sz="1800" dirty="0" smtClean="0">
                <a:solidFill>
                  <a:schemeClr val="tx2"/>
                </a:solidFill>
                <a:latin typeface="Arial"/>
                <a:cs typeface="Arial"/>
              </a:rPr>
              <a:t>Development scalability</a:t>
            </a:r>
          </a:p>
          <a:p>
            <a:pPr>
              <a:lnSpc>
                <a:spcPts val="2560"/>
              </a:lnSpc>
              <a:buFont typeface="Courier New"/>
              <a:buChar char="o"/>
            </a:pPr>
            <a:r>
              <a:rPr lang="en-US" sz="1800" dirty="0" smtClean="0">
                <a:solidFill>
                  <a:schemeClr val="tx2"/>
                </a:solidFill>
                <a:latin typeface="Arial"/>
                <a:cs typeface="Arial"/>
              </a:rPr>
              <a:t>Higher development velocity</a:t>
            </a:r>
            <a:r>
              <a:rPr lang="en-US" sz="1800" dirty="0">
                <a:solidFill>
                  <a:schemeClr val="tx2"/>
                </a:solidFill>
                <a:latin typeface="Arial"/>
                <a:cs typeface="Arial"/>
              </a:rPr>
              <a:t>, </a:t>
            </a:r>
            <a:r>
              <a:rPr lang="en-US" sz="1800" dirty="0" smtClean="0">
                <a:solidFill>
                  <a:schemeClr val="tx2"/>
                </a:solidFill>
                <a:latin typeface="Arial"/>
                <a:cs typeface="Arial"/>
              </a:rPr>
              <a:t> system performance and business agility</a:t>
            </a:r>
          </a:p>
          <a:p>
            <a:pPr>
              <a:lnSpc>
                <a:spcPts val="2560"/>
              </a:lnSpc>
              <a:buFont typeface="Courier New"/>
              <a:buChar char="o"/>
            </a:pPr>
            <a:r>
              <a:rPr lang="en-US" sz="1800" dirty="0">
                <a:solidFill>
                  <a:schemeClr val="tx2"/>
                </a:solidFill>
                <a:latin typeface="Arial"/>
                <a:cs typeface="Arial"/>
              </a:rPr>
              <a:t>Ability to i</a:t>
            </a:r>
            <a:r>
              <a:rPr lang="en-US" sz="1800" dirty="0" smtClean="0">
                <a:solidFill>
                  <a:schemeClr val="tx2"/>
                </a:solidFill>
                <a:latin typeface="Arial"/>
                <a:cs typeface="Arial"/>
              </a:rPr>
              <a:t>nnovate</a:t>
            </a:r>
            <a:endParaRPr lang="en-US" sz="1800" dirty="0">
              <a:solidFill>
                <a:schemeClr val="tx2"/>
              </a:solidFill>
              <a:latin typeface="Arial"/>
              <a:cs typeface="Arial"/>
            </a:endParaRP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6033" y="3514076"/>
            <a:ext cx="1015120" cy="160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ounded Rectangle 22"/>
          <p:cNvSpPr>
            <a:spLocks noChangeAspect="1"/>
          </p:cNvSpPr>
          <p:nvPr/>
        </p:nvSpPr>
        <p:spPr>
          <a:xfrm>
            <a:off x="956033" y="1812335"/>
            <a:ext cx="1171978" cy="510778"/>
          </a:xfrm>
          <a:prstGeom prst="roundRect">
            <a:avLst/>
          </a:prstGeom>
          <a:solidFill>
            <a:schemeClr val="accent4"/>
          </a:soli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Agile Architecture</a:t>
            </a:r>
            <a:endParaRPr lang="en-US" sz="1200" b="1" kern="0" dirty="0">
              <a:solidFill>
                <a:sysClr val="windowText" lastClr="000000">
                  <a:lumMod val="75000"/>
                  <a:lumOff val="25000"/>
                </a:sysClr>
              </a:solidFill>
              <a:latin typeface="Arial"/>
              <a:cs typeface="Arial"/>
            </a:endParaRPr>
          </a:p>
        </p:txBody>
      </p:sp>
      <p:cxnSp>
        <p:nvCxnSpPr>
          <p:cNvPr id="24" name="Straight Connector 23"/>
          <p:cNvCxnSpPr/>
          <p:nvPr/>
        </p:nvCxnSpPr>
        <p:spPr>
          <a:xfrm flipH="1" flipV="1">
            <a:off x="1542022" y="2361750"/>
            <a:ext cx="112204" cy="995676"/>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sp>
        <p:nvSpPr>
          <p:cNvPr id="25" name="Rounded Rectangle 24"/>
          <p:cNvSpPr>
            <a:spLocks noChangeAspect="1"/>
          </p:cNvSpPr>
          <p:nvPr/>
        </p:nvSpPr>
        <p:spPr>
          <a:xfrm>
            <a:off x="2409212" y="2299589"/>
            <a:ext cx="1171978" cy="510778"/>
          </a:xfrm>
          <a:prstGeom prst="roundRect">
            <a:avLst/>
          </a:prstGeom>
          <a:solidFill>
            <a:schemeClr val="accent4"/>
          </a:soli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Continuous Integration</a:t>
            </a:r>
            <a:endParaRPr lang="en-US" sz="1200" b="1" kern="0" dirty="0">
              <a:solidFill>
                <a:sysClr val="windowText" lastClr="000000">
                  <a:lumMod val="75000"/>
                  <a:lumOff val="25000"/>
                </a:sysClr>
              </a:solidFill>
              <a:latin typeface="Arial"/>
              <a:cs typeface="Arial"/>
            </a:endParaRPr>
          </a:p>
        </p:txBody>
      </p:sp>
      <p:sp>
        <p:nvSpPr>
          <p:cNvPr id="26" name="Rounded Rectangle 25"/>
          <p:cNvSpPr>
            <a:spLocks/>
          </p:cNvSpPr>
          <p:nvPr/>
        </p:nvSpPr>
        <p:spPr>
          <a:xfrm>
            <a:off x="3141168" y="3159222"/>
            <a:ext cx="1049043" cy="306467"/>
          </a:xfrm>
          <a:prstGeom prst="roundRect">
            <a:avLst/>
          </a:prstGeom>
          <a:solidFill>
            <a:schemeClr val="accent4"/>
          </a:soli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Test-First</a:t>
            </a:r>
            <a:endParaRPr lang="en-US" sz="1200" b="1" kern="0" dirty="0">
              <a:solidFill>
                <a:sysClr val="windowText" lastClr="000000">
                  <a:lumMod val="75000"/>
                  <a:lumOff val="25000"/>
                </a:sysClr>
              </a:solidFill>
              <a:latin typeface="Arial"/>
              <a:cs typeface="Arial"/>
            </a:endParaRPr>
          </a:p>
        </p:txBody>
      </p:sp>
      <p:sp>
        <p:nvSpPr>
          <p:cNvPr id="27" name="Rounded Rectangle 26"/>
          <p:cNvSpPr>
            <a:spLocks/>
          </p:cNvSpPr>
          <p:nvPr/>
        </p:nvSpPr>
        <p:spPr>
          <a:xfrm>
            <a:off x="3512511" y="3942458"/>
            <a:ext cx="1049043" cy="306467"/>
          </a:xfrm>
          <a:prstGeom prst="roundRect">
            <a:avLst/>
          </a:prstGeom>
          <a:gradFill flip="none" rotWithShape="1">
            <a:gsLst>
              <a:gs pos="0">
                <a:srgbClr val="C8D7EA"/>
              </a:gs>
              <a:gs pos="50000">
                <a:srgbClr val="DEE7F2"/>
              </a:gs>
              <a:gs pos="100000">
                <a:sysClr val="window" lastClr="FFFFFF"/>
              </a:gs>
            </a:gsLst>
            <a:lin ang="5400000" scaled="1"/>
            <a:tileRect/>
          </a:gra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Refactoring</a:t>
            </a:r>
            <a:endParaRPr lang="en-US" sz="1200" b="1" kern="0" dirty="0">
              <a:solidFill>
                <a:sysClr val="windowText" lastClr="000000">
                  <a:lumMod val="75000"/>
                  <a:lumOff val="25000"/>
                </a:sysClr>
              </a:solidFill>
              <a:latin typeface="Arial"/>
              <a:cs typeface="Arial"/>
            </a:endParaRPr>
          </a:p>
        </p:txBody>
      </p:sp>
      <p:sp>
        <p:nvSpPr>
          <p:cNvPr id="28" name="Rounded Rectangle 27"/>
          <p:cNvSpPr>
            <a:spLocks/>
          </p:cNvSpPr>
          <p:nvPr/>
        </p:nvSpPr>
        <p:spPr>
          <a:xfrm>
            <a:off x="3175509" y="4777210"/>
            <a:ext cx="1049043" cy="306467"/>
          </a:xfrm>
          <a:prstGeom prst="roundRect">
            <a:avLst/>
          </a:prstGeom>
          <a:gradFill flip="none" rotWithShape="1">
            <a:gsLst>
              <a:gs pos="0">
                <a:srgbClr val="C8D7EA"/>
              </a:gs>
              <a:gs pos="50000">
                <a:srgbClr val="DEE7F2"/>
              </a:gs>
              <a:gs pos="100000">
                <a:sysClr val="window" lastClr="FFFFFF"/>
              </a:gs>
            </a:gsLst>
            <a:lin ang="5400000" scaled="1"/>
            <a:tileRect/>
          </a:gra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Pair Work</a:t>
            </a:r>
            <a:endParaRPr lang="en-US" sz="1200" b="1" kern="0" dirty="0">
              <a:solidFill>
                <a:sysClr val="windowText" lastClr="000000">
                  <a:lumMod val="75000"/>
                  <a:lumOff val="25000"/>
                </a:sysClr>
              </a:solidFill>
              <a:latin typeface="Arial"/>
              <a:cs typeface="Arial"/>
            </a:endParaRPr>
          </a:p>
        </p:txBody>
      </p:sp>
      <p:sp>
        <p:nvSpPr>
          <p:cNvPr id="29" name="Rounded Rectangle 28"/>
          <p:cNvSpPr>
            <a:spLocks noChangeAspect="1"/>
          </p:cNvSpPr>
          <p:nvPr/>
        </p:nvSpPr>
        <p:spPr>
          <a:xfrm>
            <a:off x="2518689" y="5469814"/>
            <a:ext cx="1171978" cy="510778"/>
          </a:xfrm>
          <a:prstGeom prst="roundRect">
            <a:avLst/>
          </a:prstGeom>
          <a:gradFill flip="none" rotWithShape="1">
            <a:gsLst>
              <a:gs pos="0">
                <a:srgbClr val="C8D7EA"/>
              </a:gs>
              <a:gs pos="50000">
                <a:srgbClr val="DEE7F2"/>
              </a:gs>
              <a:gs pos="100000">
                <a:sysClr val="window" lastClr="FFFFFF"/>
              </a:gs>
            </a:gsLst>
            <a:lin ang="5400000" scaled="1"/>
            <a:tileRect/>
          </a:gradFill>
          <a:ln w="25400" cap="flat" cmpd="sng" algn="ctr">
            <a:solidFill>
              <a:srgbClr val="A5BEDD"/>
            </a:solidFill>
            <a:prstDash val="solid"/>
          </a:ln>
          <a:effectLst/>
        </p:spPr>
        <p:txBody>
          <a:bodyPr wrap="square" lIns="36000" rIns="36000" rtlCol="0" anchor="ctr">
            <a:spAutoFit/>
          </a:bodyPr>
          <a:lstStyle/>
          <a:p>
            <a:pPr algn="ctr"/>
            <a:r>
              <a:rPr lang="en-US" sz="1200" b="1" kern="0" dirty="0" smtClean="0">
                <a:solidFill>
                  <a:sysClr val="windowText" lastClr="000000">
                    <a:lumMod val="75000"/>
                    <a:lumOff val="25000"/>
                  </a:sysClr>
                </a:solidFill>
                <a:latin typeface="Arial"/>
                <a:cs typeface="Arial"/>
              </a:rPr>
              <a:t>Collective Ownership</a:t>
            </a:r>
            <a:endParaRPr lang="en-US" sz="1200" b="1" kern="0" dirty="0">
              <a:solidFill>
                <a:sysClr val="windowText" lastClr="000000">
                  <a:lumMod val="75000"/>
                  <a:lumOff val="25000"/>
                </a:sysClr>
              </a:solidFill>
              <a:latin typeface="Arial"/>
              <a:cs typeface="Arial"/>
            </a:endParaRPr>
          </a:p>
        </p:txBody>
      </p:sp>
      <p:cxnSp>
        <p:nvCxnSpPr>
          <p:cNvPr id="30" name="Straight Connector 29"/>
          <p:cNvCxnSpPr/>
          <p:nvPr/>
        </p:nvCxnSpPr>
        <p:spPr>
          <a:xfrm flipV="1">
            <a:off x="1986360" y="2859588"/>
            <a:ext cx="532329" cy="650238"/>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cxnSp>
        <p:nvCxnSpPr>
          <p:cNvPr id="31" name="Straight Connector 30"/>
          <p:cNvCxnSpPr/>
          <p:nvPr/>
        </p:nvCxnSpPr>
        <p:spPr>
          <a:xfrm flipV="1">
            <a:off x="2138760" y="3312456"/>
            <a:ext cx="856441" cy="349770"/>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cxnSp>
        <p:nvCxnSpPr>
          <p:cNvPr id="32" name="Straight Connector 31"/>
          <p:cNvCxnSpPr/>
          <p:nvPr/>
        </p:nvCxnSpPr>
        <p:spPr>
          <a:xfrm>
            <a:off x="2216034" y="3914666"/>
            <a:ext cx="1199882" cy="74283"/>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cxnSp>
        <p:nvCxnSpPr>
          <p:cNvPr id="33" name="Straight Connector 32"/>
          <p:cNvCxnSpPr/>
          <p:nvPr/>
        </p:nvCxnSpPr>
        <p:spPr>
          <a:xfrm>
            <a:off x="2126953" y="4125197"/>
            <a:ext cx="971280" cy="649443"/>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cxnSp>
        <p:nvCxnSpPr>
          <p:cNvPr id="34" name="Straight Connector 33"/>
          <p:cNvCxnSpPr/>
          <p:nvPr/>
        </p:nvCxnSpPr>
        <p:spPr>
          <a:xfrm>
            <a:off x="1996015" y="4316234"/>
            <a:ext cx="819960" cy="1037875"/>
          </a:xfrm>
          <a:prstGeom prst="line">
            <a:avLst/>
          </a:prstGeom>
          <a:noFill/>
          <a:ln w="38100" cap="flat" cmpd="sng" algn="ctr">
            <a:gradFill>
              <a:gsLst>
                <a:gs pos="0">
                  <a:sysClr val="window" lastClr="FFFFFF"/>
                </a:gs>
                <a:gs pos="57000">
                  <a:srgbClr val="FDBE57"/>
                </a:gs>
                <a:gs pos="38000">
                  <a:srgbClr val="FDBE57"/>
                </a:gs>
                <a:gs pos="100000">
                  <a:sysClr val="window" lastClr="FFFFFF"/>
                </a:gs>
              </a:gsLst>
              <a:lin ang="5400000" scaled="0"/>
            </a:gradFill>
            <a:prstDash val="solid"/>
          </a:ln>
          <a:effectLst/>
        </p:spPr>
      </p:cxnSp>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20</a:t>
            </a:fld>
            <a:endParaRPr lang="en-US"/>
          </a:p>
        </p:txBody>
      </p:sp>
    </p:spTree>
    <p:extLst>
      <p:ext uri="{BB962C8B-B14F-4D97-AF65-F5344CB8AC3E}">
        <p14:creationId xmlns:p14="http://schemas.microsoft.com/office/powerpoint/2010/main" val="3498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to the Program Level</a:t>
            </a:r>
            <a:endParaRPr lang="en-US" dirty="0"/>
          </a:p>
        </p:txBody>
      </p:sp>
      <p:sp>
        <p:nvSpPr>
          <p:cNvPr id="5" name="Content Placeholder 2"/>
          <p:cNvSpPr txBox="1">
            <a:spLocks/>
          </p:cNvSpPr>
          <p:nvPr/>
        </p:nvSpPr>
        <p:spPr>
          <a:xfrm>
            <a:off x="647194" y="1323186"/>
            <a:ext cx="8039435" cy="1461743"/>
          </a:xfrm>
          <a:prstGeom prst="rect">
            <a:avLst/>
          </a:prstGeom>
        </p:spPr>
        <p:txBody>
          <a:bodyPr/>
          <a:lstStyle/>
          <a:p>
            <a:pPr marL="342900" indent="-342900">
              <a:spcAft>
                <a:spcPts val="800"/>
              </a:spcAft>
              <a:buFont typeface="Wingdings" charset="2"/>
              <a:buChar char="²"/>
            </a:pPr>
            <a:r>
              <a:rPr lang="en-US" sz="2000" dirty="0">
                <a:solidFill>
                  <a:srgbClr val="595959"/>
                </a:solidFill>
                <a:latin typeface="Arial"/>
              </a:rPr>
              <a:t>Self-organizing, self-managing team-of-agile-teams </a:t>
            </a:r>
          </a:p>
          <a:p>
            <a:pPr marL="342900" indent="-342900">
              <a:spcAft>
                <a:spcPts val="800"/>
              </a:spcAft>
              <a:buFont typeface="Wingdings" charset="2"/>
              <a:buChar char="²"/>
            </a:pPr>
            <a:r>
              <a:rPr lang="en-US" sz="2000" dirty="0">
                <a:solidFill>
                  <a:srgbClr val="595959"/>
                </a:solidFill>
                <a:latin typeface="Arial"/>
              </a:rPr>
              <a:t>W</a:t>
            </a:r>
            <a:r>
              <a:rPr lang="en-US" sz="2000" dirty="0" smtClean="0">
                <a:solidFill>
                  <a:srgbClr val="595959"/>
                </a:solidFill>
                <a:latin typeface="Arial"/>
              </a:rPr>
              <a:t>orking, system-level software at least every two weeks</a:t>
            </a:r>
            <a:endParaRPr lang="en-US" sz="2000" dirty="0">
              <a:solidFill>
                <a:srgbClr val="595959"/>
              </a:solidFill>
              <a:latin typeface="Arial"/>
            </a:endParaRPr>
          </a:p>
          <a:p>
            <a:pPr marL="342900" indent="-342900">
              <a:spcAft>
                <a:spcPts val="800"/>
              </a:spcAft>
              <a:buFont typeface="Wingdings" charset="2"/>
              <a:buChar char="²"/>
            </a:pPr>
            <a:r>
              <a:rPr lang="en-US" sz="2000" dirty="0">
                <a:solidFill>
                  <a:srgbClr val="595959"/>
                </a:solidFill>
                <a:latin typeface="Arial"/>
              </a:rPr>
              <a:t>Aligned to a common mission via a single backlog</a:t>
            </a:r>
          </a:p>
        </p:txBody>
      </p:sp>
      <p:pic>
        <p:nvPicPr>
          <p:cNvPr id="6" name="Picture 5" descr="program-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94" y="2617027"/>
            <a:ext cx="7867210" cy="1827969"/>
          </a:xfrm>
          <a:prstGeom prst="rect">
            <a:avLst/>
          </a:prstGeom>
          <a:effectLst>
            <a:outerShdw blurRad="127000" dist="38100" dir="2700000" algn="tl" rotWithShape="0">
              <a:srgbClr val="000000">
                <a:alpha val="50000"/>
              </a:srgbClr>
            </a:outerShdw>
          </a:effectLst>
        </p:spPr>
      </p:pic>
      <p:sp>
        <p:nvSpPr>
          <p:cNvPr id="7" name="Content Placeholder 2"/>
          <p:cNvSpPr txBox="1">
            <a:spLocks/>
          </p:cNvSpPr>
          <p:nvPr/>
        </p:nvSpPr>
        <p:spPr>
          <a:xfrm>
            <a:off x="647194" y="4695937"/>
            <a:ext cx="8039435" cy="1461743"/>
          </a:xfrm>
          <a:prstGeom prst="rect">
            <a:avLst/>
          </a:prstGeom>
        </p:spPr>
        <p:txBody>
          <a:bodyPr/>
          <a:lstStyle/>
          <a:p>
            <a:pPr marL="342900" indent="-342900">
              <a:spcAft>
                <a:spcPts val="800"/>
              </a:spcAft>
              <a:buFont typeface="Wingdings" charset="2"/>
              <a:buChar char="²"/>
            </a:pPr>
            <a:r>
              <a:rPr lang="en-US" sz="2000" dirty="0">
                <a:solidFill>
                  <a:srgbClr val="595959"/>
                </a:solidFill>
                <a:latin typeface="Arial"/>
              </a:rPr>
              <a:t>Common sprint lengths and estimating</a:t>
            </a:r>
          </a:p>
          <a:p>
            <a:pPr marL="342900" indent="-342900">
              <a:spcAft>
                <a:spcPts val="800"/>
              </a:spcAft>
              <a:buFont typeface="Wingdings" charset="2"/>
              <a:buChar char="²"/>
            </a:pPr>
            <a:r>
              <a:rPr lang="en-US" sz="2000" dirty="0">
                <a:solidFill>
                  <a:srgbClr val="595959"/>
                </a:solidFill>
                <a:latin typeface="Arial"/>
              </a:rPr>
              <a:t>Face-to-face planning cadence for collaboration, alignment, synchronization, and assessment</a:t>
            </a:r>
          </a:p>
          <a:p>
            <a:pPr marL="342900" indent="-342900">
              <a:spcAft>
                <a:spcPts val="800"/>
              </a:spcAft>
              <a:buFont typeface="Wingdings" charset="2"/>
              <a:buChar char="²"/>
            </a:pPr>
            <a:r>
              <a:rPr lang="en-US" sz="2000" dirty="0">
                <a:solidFill>
                  <a:srgbClr val="595959"/>
                </a:solidFill>
                <a:latin typeface="Arial"/>
              </a:rPr>
              <a:t>Value Delivery via </a:t>
            </a:r>
            <a:r>
              <a:rPr lang="en-US" sz="2000" b="1" dirty="0">
                <a:solidFill>
                  <a:srgbClr val="000000"/>
                </a:solidFill>
                <a:latin typeface="Arial"/>
              </a:rPr>
              <a:t>Features and Benefits</a:t>
            </a:r>
          </a:p>
        </p:txBody>
      </p:sp>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21</a:t>
            </a:fld>
            <a:endParaRPr lang="en-US"/>
          </a:p>
        </p:txBody>
      </p:sp>
    </p:spTree>
    <p:extLst>
      <p:ext uri="{BB962C8B-B14F-4D97-AF65-F5344CB8AC3E}">
        <p14:creationId xmlns:p14="http://schemas.microsoft.com/office/powerpoint/2010/main" val="2948372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on </a:t>
            </a:r>
            <a:r>
              <a:rPr lang="en-US" dirty="0" smtClean="0"/>
              <a:t>Rhythm. </a:t>
            </a:r>
            <a:r>
              <a:rPr lang="en-US" dirty="0"/>
              <a:t>Deliver on Demand.</a:t>
            </a:r>
            <a:endParaRPr lang="ru-RU" dirty="0"/>
          </a:p>
        </p:txBody>
      </p:sp>
      <p:sp>
        <p:nvSpPr>
          <p:cNvPr id="3" name="Content Placeholder 2"/>
          <p:cNvSpPr>
            <a:spLocks noGrp="1"/>
          </p:cNvSpPr>
          <p:nvPr>
            <p:ph type="body" sz="quarter" idx="10"/>
          </p:nvPr>
        </p:nvSpPr>
        <p:spPr>
          <a:xfrm>
            <a:off x="590177" y="1015367"/>
            <a:ext cx="8200038" cy="769441"/>
          </a:xfrm>
          <a:prstGeom prst="roundRect">
            <a:avLst>
              <a:gd name="adj" fmla="val 0"/>
            </a:avLst>
          </a:prstGeom>
        </p:spPr>
        <p:txBody>
          <a:bodyPr/>
          <a:lstStyle/>
          <a:p>
            <a:r>
              <a:rPr lang="en-US" dirty="0" smtClean="0"/>
              <a:t>Development occurs on a fixed pace. </a:t>
            </a:r>
            <a:r>
              <a:rPr lang="en-US" dirty="0"/>
              <a:t/>
            </a:r>
            <a:br>
              <a:rPr lang="en-US" dirty="0"/>
            </a:br>
            <a:r>
              <a:rPr lang="en-US" dirty="0" smtClean="0"/>
              <a:t>The business decides when value is released. </a:t>
            </a:r>
            <a:endParaRPr lang="ru-RU" dirty="0"/>
          </a:p>
        </p:txBody>
      </p:sp>
      <p:sp>
        <p:nvSpPr>
          <p:cNvPr id="4" name="Right Arrow 3"/>
          <p:cNvSpPr/>
          <p:nvPr/>
        </p:nvSpPr>
        <p:spPr bwMode="auto">
          <a:xfrm>
            <a:off x="963767" y="2779659"/>
            <a:ext cx="7650051" cy="643944"/>
          </a:xfrm>
          <a:prstGeom prst="rightArrow">
            <a:avLst/>
          </a:prstGeom>
          <a:solidFill>
            <a:schemeClr val="bg1">
              <a:lumMod val="8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5" name="TextBox 4"/>
          <p:cNvSpPr txBox="1"/>
          <p:nvPr/>
        </p:nvSpPr>
        <p:spPr>
          <a:xfrm>
            <a:off x="6055351" y="2895570"/>
            <a:ext cx="2159566" cy="369332"/>
          </a:xfrm>
          <a:prstGeom prst="rect">
            <a:avLst/>
          </a:prstGeom>
          <a:noFill/>
        </p:spPr>
        <p:txBody>
          <a:bodyPr wrap="none" rtlCol="0">
            <a:spAutoFit/>
          </a:bodyPr>
          <a:lstStyle/>
          <a:p>
            <a:pPr algn="l"/>
            <a:r>
              <a:rPr lang="en-US" i="1" dirty="0" smtClean="0"/>
              <a:t>Deliver on Demand</a:t>
            </a:r>
            <a:endParaRPr lang="ru-RU" i="1" dirty="0" smtClean="0"/>
          </a:p>
        </p:txBody>
      </p:sp>
      <p:sp>
        <p:nvSpPr>
          <p:cNvPr id="6" name="Up Arrow 5"/>
          <p:cNvSpPr/>
          <p:nvPr/>
        </p:nvSpPr>
        <p:spPr bwMode="auto">
          <a:xfrm>
            <a:off x="2774357" y="2575780"/>
            <a:ext cx="329184" cy="1188720"/>
          </a:xfrm>
          <a:prstGeom prst="up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shade val="100000"/>
                  <a:satMod val="115000"/>
                  <a:lumMod val="0"/>
                  <a:lumOff val="100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7" name="TextBox 6"/>
          <p:cNvSpPr txBox="1"/>
          <p:nvPr>
            <p:custDataLst>
              <p:tags r:id="rId1"/>
            </p:custDataLst>
          </p:nvPr>
        </p:nvSpPr>
        <p:spPr>
          <a:xfrm>
            <a:off x="2550035" y="2057850"/>
            <a:ext cx="7633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Major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Release</a:t>
            </a:r>
          </a:p>
        </p:txBody>
      </p:sp>
      <p:sp>
        <p:nvSpPr>
          <p:cNvPr id="8" name="Bent-Up Arrow 7"/>
          <p:cNvSpPr/>
          <p:nvPr/>
        </p:nvSpPr>
        <p:spPr bwMode="auto">
          <a:xfrm>
            <a:off x="3921214" y="2702358"/>
            <a:ext cx="365760" cy="457200"/>
          </a:xfrm>
          <a:prstGeom prst="bentUpArrow">
            <a:avLst>
              <a:gd name="adj1" fmla="val 23239"/>
              <a:gd name="adj2" fmla="val 25000"/>
              <a:gd name="adj3" fmla="val 25000"/>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shade val="100000"/>
                  <a:satMod val="115000"/>
                  <a:lumMod val="57000"/>
                  <a:lumOff val="43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eaLnBrk="0" hangingPunct="0">
              <a:spcBef>
                <a:spcPct val="20000"/>
              </a:spcBef>
            </a:pPr>
            <a:endParaRPr lang="ru-RU" sz="2200" i="1" dirty="0">
              <a:solidFill>
                <a:schemeClr val="dk1"/>
              </a:solidFill>
            </a:endParaRPr>
          </a:p>
        </p:txBody>
      </p:sp>
      <p:sp>
        <p:nvSpPr>
          <p:cNvPr id="9" name="Rectangle 8"/>
          <p:cNvSpPr/>
          <p:nvPr/>
        </p:nvSpPr>
        <p:spPr bwMode="auto">
          <a:xfrm>
            <a:off x="3887439" y="3076558"/>
            <a:ext cx="74038" cy="914400"/>
          </a:xfrm>
          <a:prstGeom prst="rect">
            <a:avLst/>
          </a:prstGeom>
          <a:gradFill flip="none" rotWithShape="1">
            <a:gsLst>
              <a:gs pos="0">
                <a:schemeClr val="tx1">
                  <a:shade val="30000"/>
                  <a:satMod val="115000"/>
                  <a:lumMod val="62000"/>
                  <a:lumOff val="38000"/>
                </a:schemeClr>
              </a:gs>
              <a:gs pos="50000">
                <a:schemeClr val="tx1">
                  <a:shade val="67500"/>
                  <a:satMod val="115000"/>
                  <a:lumMod val="58000"/>
                  <a:lumOff val="42000"/>
                </a:schemeClr>
              </a:gs>
              <a:gs pos="100000">
                <a:schemeClr val="tx1">
                  <a:shade val="100000"/>
                  <a:satMod val="115000"/>
                  <a:alpha val="94000"/>
                  <a:lumMod val="0"/>
                  <a:lumOff val="100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0" name="TextBox 9"/>
          <p:cNvSpPr txBox="1"/>
          <p:nvPr>
            <p:custDataLst>
              <p:tags r:id="rId2"/>
            </p:custDataLst>
          </p:nvPr>
        </p:nvSpPr>
        <p:spPr>
          <a:xfrm>
            <a:off x="3703881" y="2276932"/>
            <a:ext cx="990709"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ysClr val="windowText" lastClr="000000"/>
                </a:solidFill>
                <a:effectLst/>
                <a:uLnTx/>
                <a:uFillTx/>
              </a:rPr>
              <a:t>Customer Upgrade</a:t>
            </a:r>
          </a:p>
        </p:txBody>
      </p:sp>
      <p:sp>
        <p:nvSpPr>
          <p:cNvPr id="11" name="Up Arrow 10"/>
          <p:cNvSpPr/>
          <p:nvPr/>
        </p:nvSpPr>
        <p:spPr bwMode="auto">
          <a:xfrm>
            <a:off x="1868224" y="2705239"/>
            <a:ext cx="182880" cy="1280160"/>
          </a:xfrm>
          <a:prstGeom prst="up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shade val="100000"/>
                  <a:satMod val="115000"/>
                  <a:lumMod val="0"/>
                  <a:lumOff val="100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2" name="TextBox 11"/>
          <p:cNvSpPr txBox="1"/>
          <p:nvPr>
            <p:custDataLst>
              <p:tags r:id="rId3"/>
            </p:custDataLst>
          </p:nvPr>
        </p:nvSpPr>
        <p:spPr>
          <a:xfrm>
            <a:off x="1462899" y="2276226"/>
            <a:ext cx="99070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ysClr val="windowText" lastClr="000000"/>
                </a:solidFill>
                <a:effectLst/>
                <a:uLnTx/>
                <a:uFillTx/>
              </a:rPr>
              <a:t>Customer Preview</a:t>
            </a:r>
          </a:p>
        </p:txBody>
      </p:sp>
      <p:sp>
        <p:nvSpPr>
          <p:cNvPr id="13" name="Up Arrow 12"/>
          <p:cNvSpPr/>
          <p:nvPr/>
        </p:nvSpPr>
        <p:spPr bwMode="auto">
          <a:xfrm>
            <a:off x="4834443" y="2570520"/>
            <a:ext cx="329184" cy="1463040"/>
          </a:xfrm>
          <a:prstGeom prst="up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shade val="100000"/>
                  <a:satMod val="115000"/>
                  <a:lumMod val="0"/>
                  <a:lumOff val="100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4" name="TextBox 13"/>
          <p:cNvSpPr txBox="1"/>
          <p:nvPr>
            <p:custDataLst>
              <p:tags r:id="rId4"/>
            </p:custDataLst>
          </p:nvPr>
        </p:nvSpPr>
        <p:spPr>
          <a:xfrm>
            <a:off x="4610121" y="2052590"/>
            <a:ext cx="7633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Major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Release</a:t>
            </a:r>
          </a:p>
        </p:txBody>
      </p:sp>
      <p:sp>
        <p:nvSpPr>
          <p:cNvPr id="47" name="Up Arrow 46"/>
          <p:cNvSpPr/>
          <p:nvPr/>
        </p:nvSpPr>
        <p:spPr bwMode="auto">
          <a:xfrm>
            <a:off x="5520676" y="2715745"/>
            <a:ext cx="182880" cy="1280160"/>
          </a:xfrm>
          <a:prstGeom prst="up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shade val="100000"/>
                  <a:satMod val="115000"/>
                  <a:lumMod val="0"/>
                  <a:lumOff val="100000"/>
                </a:scheme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48" name="TextBox 47"/>
          <p:cNvSpPr txBox="1"/>
          <p:nvPr>
            <p:custDataLst>
              <p:tags r:id="rId5"/>
            </p:custDataLst>
          </p:nvPr>
        </p:nvSpPr>
        <p:spPr>
          <a:xfrm>
            <a:off x="5115351" y="2286732"/>
            <a:ext cx="99070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ysClr val="windowText" lastClr="000000"/>
                </a:solidFill>
                <a:effectLst/>
                <a:uLnTx/>
                <a:uFillTx/>
              </a:rPr>
              <a:t>New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ysClr val="windowText" lastClr="000000"/>
                </a:solidFill>
                <a:effectLst/>
                <a:uLnTx/>
                <a:uFillTx/>
              </a:rPr>
              <a:t>Feature</a:t>
            </a:r>
          </a:p>
        </p:txBody>
      </p:sp>
      <p:grpSp>
        <p:nvGrpSpPr>
          <p:cNvPr id="15" name="Group 14"/>
          <p:cNvGrpSpPr/>
          <p:nvPr/>
        </p:nvGrpSpPr>
        <p:grpSpPr>
          <a:xfrm>
            <a:off x="1195397" y="3718657"/>
            <a:ext cx="1435143" cy="1621019"/>
            <a:chOff x="2715119" y="2544006"/>
            <a:chExt cx="1435143" cy="1621019"/>
          </a:xfrm>
        </p:grpSpPr>
        <p:sp>
          <p:nvSpPr>
            <p:cNvPr id="16" name="Pentagon 15"/>
            <p:cNvSpPr/>
            <p:nvPr/>
          </p:nvSpPr>
          <p:spPr bwMode="auto">
            <a:xfrm rot="16200000">
              <a:off x="2029319" y="3229806"/>
              <a:ext cx="1554480" cy="18288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7" name="Pentagon 16"/>
            <p:cNvSpPr/>
            <p:nvPr/>
          </p:nvSpPr>
          <p:spPr bwMode="auto">
            <a:xfrm rot="16200000">
              <a:off x="2497898" y="3433504"/>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8" name="Pentagon 17"/>
            <p:cNvSpPr/>
            <p:nvPr/>
          </p:nvSpPr>
          <p:spPr bwMode="auto">
            <a:xfrm rot="16200000">
              <a:off x="2804846"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19" name="Pentagon 18"/>
            <p:cNvSpPr/>
            <p:nvPr/>
          </p:nvSpPr>
          <p:spPr bwMode="auto">
            <a:xfrm rot="16200000">
              <a:off x="3111794"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0" name="Pentagon 19"/>
            <p:cNvSpPr/>
            <p:nvPr/>
          </p:nvSpPr>
          <p:spPr bwMode="auto">
            <a:xfrm rot="16200000">
              <a:off x="3418742"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grpSp>
      <p:grpSp>
        <p:nvGrpSpPr>
          <p:cNvPr id="21" name="Group 20"/>
          <p:cNvGrpSpPr/>
          <p:nvPr/>
        </p:nvGrpSpPr>
        <p:grpSpPr>
          <a:xfrm>
            <a:off x="2841761" y="3716509"/>
            <a:ext cx="1435143" cy="1621019"/>
            <a:chOff x="2715119" y="2544006"/>
            <a:chExt cx="1435143" cy="1621019"/>
          </a:xfrm>
        </p:grpSpPr>
        <p:sp>
          <p:nvSpPr>
            <p:cNvPr id="22" name="Pentagon 21"/>
            <p:cNvSpPr/>
            <p:nvPr/>
          </p:nvSpPr>
          <p:spPr bwMode="auto">
            <a:xfrm rot="16200000">
              <a:off x="2029319" y="3229806"/>
              <a:ext cx="1554480" cy="18288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3" name="Pentagon 22"/>
            <p:cNvSpPr/>
            <p:nvPr/>
          </p:nvSpPr>
          <p:spPr bwMode="auto">
            <a:xfrm rot="16200000">
              <a:off x="2497898" y="3433504"/>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4" name="Pentagon 23"/>
            <p:cNvSpPr/>
            <p:nvPr/>
          </p:nvSpPr>
          <p:spPr bwMode="auto">
            <a:xfrm rot="16200000">
              <a:off x="2804846"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5" name="Pentagon 24"/>
            <p:cNvSpPr/>
            <p:nvPr/>
          </p:nvSpPr>
          <p:spPr bwMode="auto">
            <a:xfrm rot="16200000">
              <a:off x="3111794"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6" name="Pentagon 25"/>
            <p:cNvSpPr/>
            <p:nvPr/>
          </p:nvSpPr>
          <p:spPr bwMode="auto">
            <a:xfrm rot="16200000">
              <a:off x="3418742"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grpSp>
      <p:grpSp>
        <p:nvGrpSpPr>
          <p:cNvPr id="27" name="Group 26"/>
          <p:cNvGrpSpPr/>
          <p:nvPr/>
        </p:nvGrpSpPr>
        <p:grpSpPr>
          <a:xfrm>
            <a:off x="4526762" y="3714361"/>
            <a:ext cx="1435143" cy="1621019"/>
            <a:chOff x="2715119" y="2544006"/>
            <a:chExt cx="1435143" cy="1621019"/>
          </a:xfrm>
        </p:grpSpPr>
        <p:sp>
          <p:nvSpPr>
            <p:cNvPr id="28" name="Pentagon 27"/>
            <p:cNvSpPr/>
            <p:nvPr/>
          </p:nvSpPr>
          <p:spPr bwMode="auto">
            <a:xfrm rot="16200000">
              <a:off x="2029319" y="3229806"/>
              <a:ext cx="1554480" cy="18288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29" name="Pentagon 28"/>
            <p:cNvSpPr/>
            <p:nvPr/>
          </p:nvSpPr>
          <p:spPr bwMode="auto">
            <a:xfrm rot="16200000">
              <a:off x="2497898" y="3433504"/>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0" name="Pentagon 29"/>
            <p:cNvSpPr/>
            <p:nvPr/>
          </p:nvSpPr>
          <p:spPr bwMode="auto">
            <a:xfrm rot="16200000">
              <a:off x="2804846"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1" name="Pentagon 30"/>
            <p:cNvSpPr/>
            <p:nvPr/>
          </p:nvSpPr>
          <p:spPr bwMode="auto">
            <a:xfrm rot="16200000">
              <a:off x="3111794"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2" name="Pentagon 31"/>
            <p:cNvSpPr/>
            <p:nvPr/>
          </p:nvSpPr>
          <p:spPr bwMode="auto">
            <a:xfrm rot="16200000">
              <a:off x="3418742"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grpSp>
      <p:grpSp>
        <p:nvGrpSpPr>
          <p:cNvPr id="33" name="Group 32"/>
          <p:cNvGrpSpPr/>
          <p:nvPr/>
        </p:nvGrpSpPr>
        <p:grpSpPr>
          <a:xfrm>
            <a:off x="6198884" y="3712213"/>
            <a:ext cx="1435143" cy="1621019"/>
            <a:chOff x="2715119" y="2544006"/>
            <a:chExt cx="1435143" cy="1621019"/>
          </a:xfrm>
        </p:grpSpPr>
        <p:sp>
          <p:nvSpPr>
            <p:cNvPr id="34" name="Pentagon 33"/>
            <p:cNvSpPr/>
            <p:nvPr/>
          </p:nvSpPr>
          <p:spPr bwMode="auto">
            <a:xfrm rot="16200000">
              <a:off x="2029319" y="3229806"/>
              <a:ext cx="1554480" cy="18288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5" name="Pentagon 34"/>
            <p:cNvSpPr/>
            <p:nvPr/>
          </p:nvSpPr>
          <p:spPr bwMode="auto">
            <a:xfrm rot="16200000">
              <a:off x="2497898" y="3433504"/>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6" name="Pentagon 35"/>
            <p:cNvSpPr/>
            <p:nvPr/>
          </p:nvSpPr>
          <p:spPr bwMode="auto">
            <a:xfrm rot="16200000">
              <a:off x="2804846"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7" name="Pentagon 36"/>
            <p:cNvSpPr/>
            <p:nvPr/>
          </p:nvSpPr>
          <p:spPr bwMode="auto">
            <a:xfrm rot="16200000">
              <a:off x="3111794"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38" name="Pentagon 37"/>
            <p:cNvSpPr/>
            <p:nvPr/>
          </p:nvSpPr>
          <p:spPr bwMode="auto">
            <a:xfrm rot="16200000">
              <a:off x="3418742" y="3433505"/>
              <a:ext cx="1371600" cy="9144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grpSp>
      <p:sp>
        <p:nvSpPr>
          <p:cNvPr id="39" name="Pentagon 38"/>
          <p:cNvSpPr/>
          <p:nvPr/>
        </p:nvSpPr>
        <p:spPr bwMode="auto">
          <a:xfrm rot="16200000">
            <a:off x="7191650" y="4415188"/>
            <a:ext cx="1554480" cy="182880"/>
          </a:xfrm>
          <a:prstGeom prst="homePlate">
            <a:avLst/>
          </a:prstGeom>
          <a:gradFill flip="none" rotWithShape="1">
            <a:gsLst>
              <a:gs pos="0">
                <a:srgbClr val="FDBE57"/>
              </a:gs>
              <a:gs pos="50000">
                <a:srgbClr val="FDBE57">
                  <a:tint val="44500"/>
                  <a:satMod val="160000"/>
                </a:srgbClr>
              </a:gs>
              <a:gs pos="100000">
                <a:schemeClr val="bg1"/>
              </a:gs>
            </a:gsLst>
            <a:lin ang="10800000" scaled="1"/>
            <a:tileRect/>
          </a:gra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40" name="Right Arrow 39"/>
          <p:cNvSpPr/>
          <p:nvPr/>
        </p:nvSpPr>
        <p:spPr bwMode="auto">
          <a:xfrm>
            <a:off x="953036" y="5424664"/>
            <a:ext cx="7650051" cy="643944"/>
          </a:xfrm>
          <a:prstGeom prst="rightArrow">
            <a:avLst/>
          </a:prstGeom>
          <a:solidFill>
            <a:schemeClr val="bg1">
              <a:lumMod val="85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ru-RU" sz="2200" i="1" dirty="0" smtClean="0"/>
          </a:p>
        </p:txBody>
      </p:sp>
      <p:sp>
        <p:nvSpPr>
          <p:cNvPr id="41" name="TextBox 40"/>
          <p:cNvSpPr txBox="1"/>
          <p:nvPr/>
        </p:nvSpPr>
        <p:spPr>
          <a:xfrm>
            <a:off x="5980225" y="5540575"/>
            <a:ext cx="2210862" cy="369332"/>
          </a:xfrm>
          <a:prstGeom prst="rect">
            <a:avLst/>
          </a:prstGeom>
          <a:noFill/>
        </p:spPr>
        <p:txBody>
          <a:bodyPr wrap="none" rtlCol="0">
            <a:spAutoFit/>
          </a:bodyPr>
          <a:lstStyle/>
          <a:p>
            <a:pPr algn="l"/>
            <a:r>
              <a:rPr lang="en-US" i="1" dirty="0" smtClean="0"/>
              <a:t>Develop on Rhythm</a:t>
            </a:r>
            <a:endParaRPr lang="ru-RU" i="1" dirty="0" smtClean="0"/>
          </a:p>
        </p:txBody>
      </p:sp>
      <p:sp>
        <p:nvSpPr>
          <p:cNvPr id="42" name="TextBox 41"/>
          <p:cNvSpPr txBox="1"/>
          <p:nvPr/>
        </p:nvSpPr>
        <p:spPr>
          <a:xfrm>
            <a:off x="1072076" y="5206245"/>
            <a:ext cx="474810" cy="307777"/>
          </a:xfrm>
          <a:prstGeom prst="rect">
            <a:avLst/>
          </a:prstGeom>
          <a:noFill/>
        </p:spPr>
        <p:txBody>
          <a:bodyPr wrap="none" rtlCol="0">
            <a:spAutoFit/>
          </a:bodyPr>
          <a:lstStyle/>
          <a:p>
            <a:pPr algn="l"/>
            <a:r>
              <a:rPr lang="en-US" sz="1400" b="1" dirty="0" smtClean="0">
                <a:solidFill>
                  <a:schemeClr val="accent3"/>
                </a:solidFill>
              </a:rPr>
              <a:t>PSI</a:t>
            </a:r>
            <a:endParaRPr lang="ru-RU" sz="1400" b="1" dirty="0" smtClean="0">
              <a:solidFill>
                <a:schemeClr val="accent3"/>
              </a:solidFill>
            </a:endParaRPr>
          </a:p>
        </p:txBody>
      </p:sp>
      <p:sp>
        <p:nvSpPr>
          <p:cNvPr id="43" name="TextBox 42"/>
          <p:cNvSpPr txBox="1"/>
          <p:nvPr/>
        </p:nvSpPr>
        <p:spPr>
          <a:xfrm>
            <a:off x="2745895" y="5206245"/>
            <a:ext cx="474810" cy="307777"/>
          </a:xfrm>
          <a:prstGeom prst="rect">
            <a:avLst/>
          </a:prstGeom>
          <a:noFill/>
        </p:spPr>
        <p:txBody>
          <a:bodyPr wrap="none" rtlCol="0">
            <a:spAutoFit/>
          </a:bodyPr>
          <a:lstStyle/>
          <a:p>
            <a:pPr algn="l"/>
            <a:r>
              <a:rPr lang="en-US" sz="1400" b="1" dirty="0" smtClean="0">
                <a:solidFill>
                  <a:schemeClr val="accent3"/>
                </a:solidFill>
              </a:rPr>
              <a:t>PSI</a:t>
            </a:r>
            <a:endParaRPr lang="ru-RU" sz="1400" b="1" dirty="0" smtClean="0">
              <a:solidFill>
                <a:schemeClr val="accent3"/>
              </a:solidFill>
            </a:endParaRPr>
          </a:p>
        </p:txBody>
      </p:sp>
      <p:sp>
        <p:nvSpPr>
          <p:cNvPr id="44" name="TextBox 43"/>
          <p:cNvSpPr txBox="1"/>
          <p:nvPr/>
        </p:nvSpPr>
        <p:spPr>
          <a:xfrm>
            <a:off x="4419714" y="5206245"/>
            <a:ext cx="474810" cy="307777"/>
          </a:xfrm>
          <a:prstGeom prst="rect">
            <a:avLst/>
          </a:prstGeom>
          <a:noFill/>
        </p:spPr>
        <p:txBody>
          <a:bodyPr wrap="none" rtlCol="0">
            <a:spAutoFit/>
          </a:bodyPr>
          <a:lstStyle/>
          <a:p>
            <a:pPr algn="l"/>
            <a:r>
              <a:rPr lang="en-US" sz="1400" b="1" dirty="0" smtClean="0">
                <a:solidFill>
                  <a:schemeClr val="accent3"/>
                </a:solidFill>
              </a:rPr>
              <a:t>PSI</a:t>
            </a:r>
            <a:endParaRPr lang="ru-RU" sz="1400" b="1" dirty="0" smtClean="0">
              <a:solidFill>
                <a:schemeClr val="accent3"/>
              </a:solidFill>
            </a:endParaRPr>
          </a:p>
        </p:txBody>
      </p:sp>
      <p:sp>
        <p:nvSpPr>
          <p:cNvPr id="45" name="TextBox 44"/>
          <p:cNvSpPr txBox="1"/>
          <p:nvPr/>
        </p:nvSpPr>
        <p:spPr>
          <a:xfrm>
            <a:off x="6093533" y="5206245"/>
            <a:ext cx="474810" cy="307777"/>
          </a:xfrm>
          <a:prstGeom prst="rect">
            <a:avLst/>
          </a:prstGeom>
          <a:noFill/>
        </p:spPr>
        <p:txBody>
          <a:bodyPr wrap="none" rtlCol="0">
            <a:spAutoFit/>
          </a:bodyPr>
          <a:lstStyle/>
          <a:p>
            <a:pPr algn="l"/>
            <a:r>
              <a:rPr lang="en-US" sz="1400" b="1" dirty="0" smtClean="0">
                <a:solidFill>
                  <a:schemeClr val="accent3"/>
                </a:solidFill>
              </a:rPr>
              <a:t>PSI</a:t>
            </a:r>
            <a:endParaRPr lang="ru-RU" sz="1400" b="1" dirty="0" smtClean="0">
              <a:solidFill>
                <a:schemeClr val="accent3"/>
              </a:solidFill>
            </a:endParaRPr>
          </a:p>
        </p:txBody>
      </p:sp>
      <p:sp>
        <p:nvSpPr>
          <p:cNvPr id="46" name="TextBox 45"/>
          <p:cNvSpPr txBox="1"/>
          <p:nvPr/>
        </p:nvSpPr>
        <p:spPr>
          <a:xfrm>
            <a:off x="7767352" y="5206245"/>
            <a:ext cx="474810" cy="307777"/>
          </a:xfrm>
          <a:prstGeom prst="rect">
            <a:avLst/>
          </a:prstGeom>
          <a:noFill/>
        </p:spPr>
        <p:txBody>
          <a:bodyPr wrap="none" rtlCol="0">
            <a:spAutoFit/>
          </a:bodyPr>
          <a:lstStyle/>
          <a:p>
            <a:pPr algn="l"/>
            <a:r>
              <a:rPr lang="en-US" sz="1400" b="1" dirty="0" smtClean="0">
                <a:solidFill>
                  <a:schemeClr val="accent3"/>
                </a:solidFill>
              </a:rPr>
              <a:t>PSI</a:t>
            </a:r>
            <a:endParaRPr lang="ru-RU" sz="1400" b="1" dirty="0" smtClean="0">
              <a:solidFill>
                <a:schemeClr val="accent3"/>
              </a:solidFill>
            </a:endParaRPr>
          </a:p>
        </p:txBody>
      </p:sp>
      <p:sp>
        <p:nvSpPr>
          <p:cNvPr id="49" name="Slide Number Placeholder 48"/>
          <p:cNvSpPr>
            <a:spLocks noGrp="1"/>
          </p:cNvSpPr>
          <p:nvPr>
            <p:ph type="sldNum" sz="quarter" idx="4"/>
          </p:nvPr>
        </p:nvSpPr>
        <p:spPr>
          <a:xfrm>
            <a:off x="6553200" y="6356350"/>
            <a:ext cx="2367588" cy="365125"/>
          </a:xfrm>
        </p:spPr>
        <p:txBody>
          <a:bodyPr/>
          <a:lstStyle/>
          <a:p>
            <a:fld id="{CDAE907E-7F84-7E47-B624-E1A95C1C6CC3}" type="slidenum">
              <a:rPr lang="en-US" smtClean="0"/>
              <a:pPr/>
              <a:t>22</a:t>
            </a:fld>
            <a:endParaRPr lang="en-US"/>
          </a:p>
        </p:txBody>
      </p:sp>
    </p:spTree>
    <p:extLst>
      <p:ext uri="{BB962C8B-B14F-4D97-AF65-F5344CB8AC3E}">
        <p14:creationId xmlns:p14="http://schemas.microsoft.com/office/powerpoint/2010/main" val="1321538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Lean</a:t>
            </a:r>
            <a:endParaRPr lang="en-US" dirty="0"/>
          </a:p>
        </p:txBody>
      </p:sp>
    </p:spTree>
    <p:extLst>
      <p:ext uri="{BB962C8B-B14F-4D97-AF65-F5344CB8AC3E}">
        <p14:creationId xmlns:p14="http://schemas.microsoft.com/office/powerpoint/2010/main" val="196694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to the Portfolio</a:t>
            </a:r>
            <a:endParaRPr lang="en-US" dirty="0"/>
          </a:p>
        </p:txBody>
      </p:sp>
      <p:sp>
        <p:nvSpPr>
          <p:cNvPr id="5" name="TextBox 4"/>
          <p:cNvSpPr txBox="1"/>
          <p:nvPr/>
        </p:nvSpPr>
        <p:spPr bwMode="auto">
          <a:xfrm>
            <a:off x="3955143" y="1714500"/>
            <a:ext cx="4535713" cy="4426324"/>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nSpc>
                <a:spcPts val="3440"/>
              </a:lnSpc>
            </a:pPr>
            <a:r>
              <a:rPr lang="en-US" sz="2200" i="1" dirty="0">
                <a:solidFill>
                  <a:schemeClr val="tx1">
                    <a:lumMod val="75000"/>
                    <a:lumOff val="25000"/>
                  </a:schemeClr>
                </a:solidFill>
              </a:rPr>
              <a:t>“A system is a network of interdependent components that work together to try to accomplish the aim of the system.</a:t>
            </a:r>
            <a:endParaRPr lang="en-US" sz="2200" dirty="0">
              <a:solidFill>
                <a:schemeClr val="tx1">
                  <a:lumMod val="75000"/>
                  <a:lumOff val="25000"/>
                </a:schemeClr>
              </a:solidFill>
            </a:endParaRPr>
          </a:p>
          <a:p>
            <a:pPr>
              <a:lnSpc>
                <a:spcPts val="3440"/>
              </a:lnSpc>
            </a:pPr>
            <a:endParaRPr lang="en-US" sz="2200" i="1" dirty="0">
              <a:solidFill>
                <a:schemeClr val="tx1">
                  <a:lumMod val="75000"/>
                  <a:lumOff val="25000"/>
                </a:schemeClr>
              </a:solidFill>
            </a:endParaRPr>
          </a:p>
          <a:p>
            <a:pPr>
              <a:lnSpc>
                <a:spcPts val="3440"/>
              </a:lnSpc>
            </a:pPr>
            <a:r>
              <a:rPr lang="en-US" sz="2200" i="1" dirty="0">
                <a:solidFill>
                  <a:schemeClr val="tx1">
                    <a:lumMod val="75000"/>
                    <a:lumOff val="25000"/>
                  </a:schemeClr>
                </a:solidFill>
              </a:rPr>
              <a:t>A system must have an aim. Without an aim, there is no system.”</a:t>
            </a:r>
            <a:r>
              <a:rPr lang="en-US" sz="2200" b="1" i="1" dirty="0">
                <a:solidFill>
                  <a:schemeClr val="tx1">
                    <a:lumMod val="75000"/>
                    <a:lumOff val="25000"/>
                  </a:schemeClr>
                </a:solidFill>
              </a:rPr>
              <a:t> </a:t>
            </a:r>
            <a:endParaRPr lang="en-US" sz="2200" dirty="0">
              <a:solidFill>
                <a:schemeClr val="tx1">
                  <a:lumMod val="75000"/>
                  <a:lumOff val="25000"/>
                </a:schemeClr>
              </a:solidFill>
            </a:endParaRPr>
          </a:p>
          <a:p>
            <a:pPr algn="r">
              <a:lnSpc>
                <a:spcPct val="150000"/>
              </a:lnSpc>
            </a:pPr>
            <a:r>
              <a:rPr lang="en-US" sz="2200" i="1" dirty="0" smtClean="0">
                <a:solidFill>
                  <a:schemeClr val="accent1"/>
                </a:solidFill>
              </a:rPr>
              <a:t>—W. Edwards Deming</a:t>
            </a:r>
            <a:endParaRPr lang="en-US" sz="2200" i="1" dirty="0">
              <a:solidFill>
                <a:schemeClr val="accent1"/>
              </a:solidFill>
            </a:endParaRPr>
          </a:p>
        </p:txBody>
      </p:sp>
      <p:pic>
        <p:nvPicPr>
          <p:cNvPr id="6" name="Picture 5" descr="dem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44" y="2225774"/>
            <a:ext cx="1967031" cy="2493097"/>
          </a:xfrm>
          <a:prstGeom prst="rect">
            <a:avLst/>
          </a:prstGeom>
          <a:effectLst>
            <a:reflection stA="50000" endPos="35000" dist="12700" dir="5400000" sy="-100000" algn="bl" rotWithShape="0"/>
          </a:effectLst>
        </p:spPr>
      </p:pic>
      <p:sp>
        <p:nvSpPr>
          <p:cNvPr id="4" name="Slide Number Placeholder 3"/>
          <p:cNvSpPr>
            <a:spLocks noGrp="1"/>
          </p:cNvSpPr>
          <p:nvPr>
            <p:ph type="sldNum" sz="quarter" idx="4"/>
          </p:nvPr>
        </p:nvSpPr>
        <p:spPr>
          <a:xfrm>
            <a:off x="8267766" y="6356350"/>
            <a:ext cx="650611" cy="365125"/>
          </a:xfrm>
        </p:spPr>
        <p:txBody>
          <a:bodyPr/>
          <a:lstStyle/>
          <a:p>
            <a:fld id="{CDAE907E-7F84-7E47-B624-E1A95C1C6CC3}" type="slidenum">
              <a:rPr lang="en-US" smtClean="0"/>
              <a:pPr/>
              <a:t>24</a:t>
            </a:fld>
            <a:endParaRPr lang="en-US" dirty="0"/>
          </a:p>
        </p:txBody>
      </p:sp>
    </p:spTree>
    <p:extLst>
      <p:ext uri="{BB962C8B-B14F-4D97-AF65-F5344CB8AC3E}">
        <p14:creationId xmlns:p14="http://schemas.microsoft.com/office/powerpoint/2010/main" val="774862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to the Portfolio</a:t>
            </a:r>
            <a:endParaRPr lang="en-US" dirty="0"/>
          </a:p>
        </p:txBody>
      </p:sp>
      <p:sp>
        <p:nvSpPr>
          <p:cNvPr id="5" name="Content Placeholder 2"/>
          <p:cNvSpPr txBox="1">
            <a:spLocks/>
          </p:cNvSpPr>
          <p:nvPr/>
        </p:nvSpPr>
        <p:spPr>
          <a:xfrm>
            <a:off x="662136" y="3320144"/>
            <a:ext cx="8039435" cy="2710536"/>
          </a:xfrm>
          <a:prstGeom prst="rect">
            <a:avLst/>
          </a:prstGeom>
        </p:spPr>
        <p:txBody>
          <a:bodyPr/>
          <a:lstStyle/>
          <a:p>
            <a:pPr marL="285750" lvl="0" indent="-285750">
              <a:lnSpc>
                <a:spcPts val="3560"/>
              </a:lnSpc>
              <a:buFont typeface="Wingdings" charset="2"/>
              <a:buChar char="²"/>
            </a:pPr>
            <a:r>
              <a:rPr lang="en-US" sz="2000" dirty="0" smtClean="0">
                <a:solidFill>
                  <a:schemeClr val="tx2"/>
                </a:solidFill>
                <a:latin typeface="Arial"/>
                <a:cs typeface="Arial"/>
              </a:rPr>
              <a:t>Centralized </a:t>
            </a:r>
            <a:r>
              <a:rPr lang="en-US" sz="2000" dirty="0">
                <a:solidFill>
                  <a:schemeClr val="tx2"/>
                </a:solidFill>
                <a:latin typeface="Arial"/>
                <a:cs typeface="Arial"/>
              </a:rPr>
              <a:t>strategy, decentralized execution</a:t>
            </a:r>
          </a:p>
          <a:p>
            <a:pPr marL="285750" lvl="0" indent="-285750">
              <a:lnSpc>
                <a:spcPts val="3560"/>
              </a:lnSpc>
              <a:buFont typeface="Wingdings" charset="2"/>
              <a:buChar char="²"/>
            </a:pPr>
            <a:r>
              <a:rPr lang="en-US" sz="2000" dirty="0" smtClean="0">
                <a:solidFill>
                  <a:schemeClr val="tx2"/>
                </a:solidFill>
                <a:latin typeface="Arial"/>
                <a:cs typeface="Arial"/>
              </a:rPr>
              <a:t>Lean budgeting at the Program level</a:t>
            </a:r>
            <a:endParaRPr lang="en-US" sz="2000" dirty="0">
              <a:solidFill>
                <a:schemeClr val="tx2"/>
              </a:solidFill>
              <a:latin typeface="Arial"/>
              <a:cs typeface="Arial"/>
            </a:endParaRPr>
          </a:p>
          <a:p>
            <a:pPr marL="285750" lvl="0" indent="-285750">
              <a:lnSpc>
                <a:spcPts val="3560"/>
              </a:lnSpc>
              <a:buFont typeface="Wingdings" charset="2"/>
              <a:buChar char="²"/>
            </a:pPr>
            <a:r>
              <a:rPr lang="en-US" sz="2000" dirty="0">
                <a:solidFill>
                  <a:schemeClr val="tx2"/>
                </a:solidFill>
                <a:latin typeface="Arial"/>
                <a:cs typeface="Arial"/>
              </a:rPr>
              <a:t>Kanban systems provide portfolio visibility and WIP limits</a:t>
            </a:r>
          </a:p>
          <a:p>
            <a:pPr marL="285750" lvl="0" indent="-285750">
              <a:lnSpc>
                <a:spcPts val="3560"/>
              </a:lnSpc>
              <a:buFont typeface="Wingdings" charset="2"/>
              <a:buChar char="²"/>
            </a:pPr>
            <a:r>
              <a:rPr lang="en-US" sz="2000" dirty="0">
                <a:solidFill>
                  <a:schemeClr val="tx2"/>
                </a:solidFill>
                <a:latin typeface="Arial"/>
                <a:cs typeface="Arial"/>
              </a:rPr>
              <a:t>Enterprise architecture is a first class citizen</a:t>
            </a:r>
          </a:p>
          <a:p>
            <a:pPr marL="285750" lvl="0" indent="-285750">
              <a:lnSpc>
                <a:spcPts val="3560"/>
              </a:lnSpc>
              <a:buFont typeface="Wingdings" charset="2"/>
              <a:buChar char="²"/>
            </a:pPr>
            <a:r>
              <a:rPr lang="en-US" sz="2000" dirty="0">
                <a:solidFill>
                  <a:schemeClr val="tx2"/>
                </a:solidFill>
                <a:latin typeface="Arial"/>
                <a:cs typeface="Arial"/>
              </a:rPr>
              <a:t>Objective metrics support governance and kaizen</a:t>
            </a:r>
          </a:p>
          <a:p>
            <a:pPr marL="285750" indent="-285750">
              <a:lnSpc>
                <a:spcPts val="3560"/>
              </a:lnSpc>
              <a:buFont typeface="Wingdings" charset="2"/>
              <a:buChar char="²"/>
            </a:pPr>
            <a:r>
              <a:rPr lang="en-US" sz="2000" dirty="0">
                <a:solidFill>
                  <a:schemeClr val="tx2"/>
                </a:solidFill>
                <a:latin typeface="Arial"/>
                <a:cs typeface="Arial"/>
              </a:rPr>
              <a:t>Value description via </a:t>
            </a:r>
            <a:r>
              <a:rPr lang="en-US" sz="2000" b="1" i="1" dirty="0">
                <a:latin typeface="Arial"/>
                <a:cs typeface="Arial"/>
              </a:rPr>
              <a:t>Business</a:t>
            </a:r>
            <a:r>
              <a:rPr lang="en-US" sz="2000" i="1" dirty="0">
                <a:latin typeface="Arial"/>
                <a:cs typeface="Arial"/>
              </a:rPr>
              <a:t> </a:t>
            </a:r>
            <a:r>
              <a:rPr lang="en-US" sz="2000" dirty="0">
                <a:solidFill>
                  <a:schemeClr val="tx2"/>
                </a:solidFill>
                <a:latin typeface="Arial"/>
                <a:cs typeface="Arial"/>
              </a:rPr>
              <a:t>and</a:t>
            </a:r>
            <a:r>
              <a:rPr lang="en-US" sz="2000" i="1" dirty="0">
                <a:solidFill>
                  <a:schemeClr val="tx2"/>
                </a:solidFill>
                <a:latin typeface="Arial"/>
                <a:cs typeface="Arial"/>
              </a:rPr>
              <a:t> </a:t>
            </a:r>
            <a:r>
              <a:rPr lang="en-US" sz="2000" b="1" i="1" dirty="0">
                <a:solidFill>
                  <a:srgbClr val="000000"/>
                </a:solidFill>
                <a:latin typeface="Arial"/>
                <a:cs typeface="Arial"/>
              </a:rPr>
              <a:t>Architectural Epics</a:t>
            </a:r>
            <a:r>
              <a:rPr lang="en-US" sz="2000" i="1" dirty="0">
                <a:solidFill>
                  <a:srgbClr val="000000"/>
                </a:solidFill>
                <a:latin typeface="Arial"/>
                <a:cs typeface="Arial"/>
              </a:rPr>
              <a:t> </a:t>
            </a:r>
          </a:p>
          <a:p>
            <a:pPr marL="342900" indent="-342900">
              <a:lnSpc>
                <a:spcPts val="3560"/>
              </a:lnSpc>
              <a:spcAft>
                <a:spcPts val="800"/>
              </a:spcAft>
              <a:buFont typeface="Wingdings" charset="2"/>
              <a:buChar char="²"/>
            </a:pPr>
            <a:endParaRPr lang="en-US" dirty="0">
              <a:solidFill>
                <a:schemeClr val="tx2"/>
              </a:solidFill>
              <a:latin typeface="Arial"/>
              <a:cs typeface="Arial"/>
            </a:endParaRPr>
          </a:p>
        </p:txBody>
      </p:sp>
      <p:pic>
        <p:nvPicPr>
          <p:cNvPr id="6" name="Picture 5" descr="portfolio-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36" y="1386369"/>
            <a:ext cx="7888877" cy="1747928"/>
          </a:xfrm>
          <a:prstGeom prst="rect">
            <a:avLst/>
          </a:prstGeom>
          <a:effectLst>
            <a:outerShdw blurRad="127000" dist="38100" dir="2700000" algn="tl" rotWithShape="0">
              <a:srgbClr val="000000">
                <a:alpha val="50000"/>
              </a:srgbClr>
            </a:outerShdw>
          </a:effectLst>
        </p:spPr>
      </p:pic>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25</a:t>
            </a:fld>
            <a:endParaRPr lang="en-US"/>
          </a:p>
        </p:txBody>
      </p:sp>
    </p:spTree>
    <p:extLst>
      <p:ext uri="{BB962C8B-B14F-4D97-AF65-F5344CB8AC3E}">
        <p14:creationId xmlns:p14="http://schemas.microsoft.com/office/powerpoint/2010/main" val="465366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Program Portfolio Management</a:t>
            </a:r>
            <a:endParaRPr lang="en-US" dirty="0"/>
          </a:p>
        </p:txBody>
      </p:sp>
      <p:sp>
        <p:nvSpPr>
          <p:cNvPr id="3" name="Text Placeholder 2"/>
          <p:cNvSpPr>
            <a:spLocks noGrp="1"/>
          </p:cNvSpPr>
          <p:nvPr>
            <p:ph type="body" sz="quarter" idx="10"/>
          </p:nvPr>
        </p:nvSpPr>
        <p:spPr>
          <a:xfrm>
            <a:off x="615758" y="1040767"/>
            <a:ext cx="8174457" cy="707886"/>
          </a:xfrm>
        </p:spPr>
        <p:txBody>
          <a:bodyPr/>
          <a:lstStyle/>
          <a:p>
            <a:r>
              <a:rPr lang="en-US" sz="2000" dirty="0" smtClean="0"/>
              <a:t>Fulfills its responsibilities while enabling lean and agile </a:t>
            </a:r>
            <a:br>
              <a:rPr lang="en-US" sz="2000" dirty="0" smtClean="0"/>
            </a:br>
            <a:r>
              <a:rPr lang="en-US" sz="2000" dirty="0" smtClean="0"/>
              <a:t>practices</a:t>
            </a:r>
            <a:r>
              <a:rPr lang="en-US" sz="2000" dirty="0"/>
              <a:t> </a:t>
            </a:r>
            <a:r>
              <a:rPr lang="en-US" sz="2000" dirty="0" smtClean="0"/>
              <a:t>for better business results</a:t>
            </a:r>
            <a:endParaRPr lang="en-US" sz="2000" dirty="0"/>
          </a:p>
        </p:txBody>
      </p:sp>
      <p:sp>
        <p:nvSpPr>
          <p:cNvPr id="4" name="Rectangle 3"/>
          <p:cNvSpPr/>
          <p:nvPr/>
        </p:nvSpPr>
        <p:spPr>
          <a:xfrm>
            <a:off x="5714782" y="4188659"/>
            <a:ext cx="2757931" cy="1928733"/>
          </a:xfrm>
          <a:prstGeom prst="rect">
            <a:avLst/>
          </a:prstGeom>
          <a:ln w="6350">
            <a:solidFill>
              <a:schemeClr val="tx1">
                <a:lumMod val="65000"/>
                <a:lumOff val="35000"/>
              </a:schemeClr>
            </a:solidFill>
          </a:ln>
        </p:spPr>
        <p:txBody>
          <a:bodyPr wrap="square">
            <a:spAutoFit/>
          </a:bodyPr>
          <a:lstStyle/>
          <a:p>
            <a:pPr marL="342900" indent="-342900" fontAlgn="base">
              <a:spcAft>
                <a:spcPts val="1400"/>
              </a:spcAft>
              <a:buClr>
                <a:schemeClr val="tx1">
                  <a:lumMod val="50000"/>
                  <a:lumOff val="50000"/>
                </a:schemeClr>
              </a:buClr>
              <a:buSzPct val="100000"/>
              <a:buFont typeface="+mj-lt"/>
              <a:buAutoNum type="arabicPeriod" startAt="4"/>
              <a:defRPr/>
            </a:pPr>
            <a:r>
              <a:rPr lang="en-US" sz="1600" kern="0" dirty="0">
                <a:solidFill>
                  <a:schemeClr val="tx1">
                    <a:lumMod val="95000"/>
                    <a:lumOff val="5000"/>
                  </a:schemeClr>
                </a:solidFill>
                <a:latin typeface="Arial"/>
                <a:cs typeface="Arial"/>
              </a:rPr>
              <a:t>Decentralized, </a:t>
            </a:r>
            <a:r>
              <a:rPr lang="en-US" sz="1600" kern="0" dirty="0" smtClean="0">
                <a:solidFill>
                  <a:schemeClr val="tx1">
                    <a:lumMod val="95000"/>
                    <a:lumOff val="5000"/>
                  </a:schemeClr>
                </a:solidFill>
                <a:latin typeface="Arial"/>
                <a:cs typeface="Arial"/>
              </a:rPr>
              <a:t/>
            </a:r>
            <a:br>
              <a:rPr lang="en-US" sz="1600" kern="0" dirty="0" smtClean="0">
                <a:solidFill>
                  <a:schemeClr val="tx1">
                    <a:lumMod val="95000"/>
                    <a:lumOff val="5000"/>
                  </a:schemeClr>
                </a:solidFill>
                <a:latin typeface="Arial"/>
                <a:cs typeface="Arial"/>
              </a:rPr>
            </a:br>
            <a:r>
              <a:rPr lang="en-US" sz="1600" kern="0" dirty="0" smtClean="0">
                <a:solidFill>
                  <a:schemeClr val="tx1">
                    <a:lumMod val="95000"/>
                    <a:lumOff val="5000"/>
                  </a:schemeClr>
                </a:solidFill>
                <a:latin typeface="Arial"/>
                <a:cs typeface="Arial"/>
              </a:rPr>
              <a:t>rolling</a:t>
            </a:r>
            <a:r>
              <a:rPr lang="en-US" sz="1600" kern="0" dirty="0">
                <a:solidFill>
                  <a:schemeClr val="tx1">
                    <a:lumMod val="95000"/>
                    <a:lumOff val="5000"/>
                  </a:schemeClr>
                </a:solidFill>
                <a:latin typeface="Arial"/>
                <a:cs typeface="Arial"/>
              </a:rPr>
              <a:t>-wave planning</a:t>
            </a:r>
          </a:p>
          <a:p>
            <a:pPr marL="342900" marR="0" lvl="0" indent="-342900" defTabSz="914400" eaLnBrk="1" fontAlgn="base" latinLnBrk="0" hangingPunct="1">
              <a:lnSpc>
                <a:spcPct val="100000"/>
              </a:lnSpc>
              <a:spcBef>
                <a:spcPts val="0"/>
              </a:spcBef>
              <a:spcAft>
                <a:spcPts val="1400"/>
              </a:spcAft>
              <a:buClr>
                <a:schemeClr val="tx1">
                  <a:lumMod val="50000"/>
                  <a:lumOff val="50000"/>
                </a:schemeClr>
              </a:buClr>
              <a:buSzPct val="100000"/>
              <a:buFont typeface="+mj-lt"/>
              <a:buAutoNum type="arabicPeriod" startAt="4"/>
              <a:tabLst/>
              <a:defRPr/>
            </a:pP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Agile </a:t>
            </a:r>
            <a:r>
              <a:rPr kumimoji="0" lang="en-US" sz="1600" b="0" i="0" u="none" strike="noStrike" kern="0" cap="none" spc="0" normalizeH="0" baseline="0" noProof="0" dirty="0">
                <a:ln>
                  <a:noFill/>
                </a:ln>
                <a:solidFill>
                  <a:schemeClr val="tx1">
                    <a:lumMod val="95000"/>
                    <a:lumOff val="5000"/>
                  </a:schemeClr>
                </a:solidFill>
                <a:effectLst/>
                <a:uLnTx/>
                <a:uFillTx/>
                <a:latin typeface="Arial"/>
                <a:cs typeface="Arial"/>
              </a:rPr>
              <a:t>estimating </a:t>
            </a: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
            </a:r>
            <a:b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b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and </a:t>
            </a:r>
            <a:r>
              <a:rPr kumimoji="0" lang="en-US" sz="1600" b="0" i="0" u="none" strike="noStrike" kern="0" cap="none" spc="0" normalizeH="0" baseline="0" noProof="0" dirty="0">
                <a:ln>
                  <a:noFill/>
                </a:ln>
                <a:solidFill>
                  <a:schemeClr val="tx1">
                    <a:lumMod val="95000"/>
                    <a:lumOff val="5000"/>
                  </a:schemeClr>
                </a:solidFill>
                <a:effectLst/>
                <a:uLnTx/>
                <a:uFillTx/>
                <a:latin typeface="Arial"/>
                <a:cs typeface="Arial"/>
              </a:rPr>
              <a:t>planning</a:t>
            </a:r>
          </a:p>
          <a:p>
            <a:pPr marL="342900" indent="-342900" fontAlgn="base">
              <a:spcAft>
                <a:spcPts val="1400"/>
              </a:spcAft>
              <a:buClr>
                <a:schemeClr val="tx1">
                  <a:lumMod val="50000"/>
                  <a:lumOff val="50000"/>
                </a:schemeClr>
              </a:buClr>
              <a:buSzPct val="100000"/>
              <a:buFont typeface="+mj-lt"/>
              <a:buAutoNum type="arabicPeriod" startAt="4"/>
              <a:defRPr/>
            </a:pPr>
            <a:r>
              <a:rPr lang="en-US" sz="1600" kern="0" dirty="0">
                <a:solidFill>
                  <a:schemeClr val="tx1">
                    <a:lumMod val="95000"/>
                    <a:lumOff val="5000"/>
                  </a:schemeClr>
                </a:solidFill>
                <a:latin typeface="Arial"/>
                <a:cs typeface="Arial"/>
              </a:rPr>
              <a:t>Self-managing </a:t>
            </a:r>
            <a:r>
              <a:rPr lang="en-US" sz="1600" kern="0" dirty="0" smtClean="0">
                <a:solidFill>
                  <a:schemeClr val="tx1">
                    <a:lumMod val="95000"/>
                    <a:lumOff val="5000"/>
                  </a:schemeClr>
                </a:solidFill>
                <a:latin typeface="Arial"/>
                <a:cs typeface="Arial"/>
              </a:rPr>
              <a:t/>
            </a:r>
            <a:br>
              <a:rPr lang="en-US" sz="1600" kern="0" dirty="0" smtClean="0">
                <a:solidFill>
                  <a:schemeClr val="tx1">
                    <a:lumMod val="95000"/>
                    <a:lumOff val="5000"/>
                  </a:schemeClr>
                </a:solidFill>
                <a:latin typeface="Arial"/>
                <a:cs typeface="Arial"/>
              </a:rPr>
            </a:b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Agile </a:t>
            </a:r>
            <a:r>
              <a:rPr kumimoji="0" lang="en-US" sz="1600" b="0" i="0" u="none" strike="noStrike" kern="0" cap="none" spc="0" normalizeH="0" baseline="0" noProof="0" dirty="0">
                <a:ln>
                  <a:noFill/>
                </a:ln>
                <a:solidFill>
                  <a:schemeClr val="tx1">
                    <a:lumMod val="95000"/>
                    <a:lumOff val="5000"/>
                  </a:schemeClr>
                </a:solidFill>
                <a:effectLst/>
                <a:uLnTx/>
                <a:uFillTx/>
                <a:latin typeface="Arial"/>
                <a:cs typeface="Arial"/>
              </a:rPr>
              <a:t>Release </a:t>
            </a: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Trains</a:t>
            </a:r>
            <a:endParaRPr kumimoji="0" lang="en-US" sz="1600" b="0" i="0" u="none" strike="noStrike" kern="0" cap="none" spc="0" normalizeH="0" baseline="0" noProof="0" dirty="0">
              <a:ln>
                <a:noFill/>
              </a:ln>
              <a:solidFill>
                <a:schemeClr val="tx1">
                  <a:lumMod val="95000"/>
                  <a:lumOff val="5000"/>
                </a:schemeClr>
              </a:solidFill>
              <a:effectLst/>
              <a:uLnTx/>
              <a:uFillTx/>
              <a:latin typeface="Arial"/>
              <a:cs typeface="Arial"/>
            </a:endParaRPr>
          </a:p>
        </p:txBody>
      </p:sp>
      <p:sp>
        <p:nvSpPr>
          <p:cNvPr id="5" name="Rectangle 4"/>
          <p:cNvSpPr/>
          <p:nvPr/>
        </p:nvSpPr>
        <p:spPr>
          <a:xfrm>
            <a:off x="5714783" y="2149672"/>
            <a:ext cx="2762514" cy="1928733"/>
          </a:xfrm>
          <a:prstGeom prst="rect">
            <a:avLst/>
          </a:prstGeom>
          <a:ln w="6350">
            <a:solidFill>
              <a:schemeClr val="tx1">
                <a:lumMod val="65000"/>
                <a:lumOff val="35000"/>
              </a:schemeClr>
            </a:solidFill>
          </a:ln>
        </p:spPr>
        <p:txBody>
          <a:bodyPr wrap="square">
            <a:spAutoFit/>
          </a:bodyPr>
          <a:lstStyle/>
          <a:p>
            <a:pPr marL="342900" marR="0" lvl="1" indent="-342900" defTabSz="914400" eaLnBrk="1" fontAlgn="base" latinLnBrk="0" hangingPunct="1">
              <a:lnSpc>
                <a:spcPct val="100000"/>
              </a:lnSpc>
              <a:spcBef>
                <a:spcPts val="0"/>
              </a:spcBef>
              <a:spcAft>
                <a:spcPts val="1400"/>
              </a:spcAft>
              <a:buClr>
                <a:schemeClr val="tx1">
                  <a:lumMod val="50000"/>
                  <a:lumOff val="50000"/>
                </a:schemeClr>
              </a:buClr>
              <a:buSzPct val="100000"/>
              <a:buFont typeface="+mj-lt"/>
              <a:buAutoNum type="arabicPeriod"/>
              <a:tabLst/>
              <a:defRPr/>
            </a:pP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Decentralized </a:t>
            </a:r>
            <a:b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b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decision-making</a:t>
            </a:r>
          </a:p>
          <a:p>
            <a:pPr marL="342900" marR="0" lvl="1" indent="-342900" defTabSz="914400" eaLnBrk="1" fontAlgn="base" latinLnBrk="0" hangingPunct="1">
              <a:lnSpc>
                <a:spcPct val="100000"/>
              </a:lnSpc>
              <a:spcBef>
                <a:spcPts val="0"/>
              </a:spcBef>
              <a:spcAft>
                <a:spcPts val="1400"/>
              </a:spcAft>
              <a:buClr>
                <a:schemeClr val="tx1">
                  <a:lumMod val="50000"/>
                  <a:lumOff val="50000"/>
                </a:schemeClr>
              </a:buClr>
              <a:buSzPct val="100000"/>
              <a:buFont typeface="+mj-lt"/>
              <a:buAutoNum type="arabicPeriod"/>
              <a:tabLst/>
              <a:defRPr/>
            </a:pPr>
            <a:r>
              <a:rPr lang="en-US" sz="1600" dirty="0" smtClean="0">
                <a:latin typeface="Arial"/>
                <a:cs typeface="Arial"/>
              </a:rPr>
              <a:t>Demand </a:t>
            </a:r>
            <a:r>
              <a:rPr lang="en-US" sz="1600" dirty="0">
                <a:latin typeface="Arial"/>
                <a:cs typeface="Arial"/>
              </a:rPr>
              <a:t>management; continuous value flow</a:t>
            </a:r>
          </a:p>
          <a:p>
            <a:pPr marL="342900" marR="0" lvl="1" indent="-342900" defTabSz="914400" eaLnBrk="1" fontAlgn="base" latinLnBrk="0" hangingPunct="1">
              <a:lnSpc>
                <a:spcPct val="100000"/>
              </a:lnSpc>
              <a:spcBef>
                <a:spcPts val="0"/>
              </a:spcBef>
              <a:spcAft>
                <a:spcPts val="1400"/>
              </a:spcAft>
              <a:buClr>
                <a:schemeClr val="tx1">
                  <a:lumMod val="50000"/>
                  <a:lumOff val="50000"/>
                </a:schemeClr>
              </a:buClr>
              <a:buSzPct val="100000"/>
              <a:buFont typeface="+mj-lt"/>
              <a:buAutoNum type="arabicPeriod"/>
              <a:tabLst/>
              <a:defRPr/>
            </a:pP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Lightweight </a:t>
            </a:r>
            <a:r>
              <a:rPr lang="en-US" sz="1600" kern="0" dirty="0" smtClean="0">
                <a:solidFill>
                  <a:schemeClr val="tx1">
                    <a:lumMod val="95000"/>
                    <a:lumOff val="5000"/>
                  </a:schemeClr>
                </a:solidFill>
                <a:latin typeface="Arial"/>
                <a:cs typeface="Arial"/>
              </a:rPr>
              <a:t>epic </a:t>
            </a: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business cases</a:t>
            </a:r>
          </a:p>
        </p:txBody>
      </p:sp>
      <p:sp>
        <p:nvSpPr>
          <p:cNvPr id="6" name="Rectangle 5"/>
          <p:cNvSpPr/>
          <p:nvPr/>
        </p:nvSpPr>
        <p:spPr>
          <a:xfrm>
            <a:off x="355170" y="5494126"/>
            <a:ext cx="3133216" cy="584776"/>
          </a:xfrm>
          <a:prstGeom prst="rect">
            <a:avLst/>
          </a:prstGeom>
          <a:ln w="6350">
            <a:solidFill>
              <a:schemeClr val="tx1">
                <a:lumMod val="65000"/>
                <a:lumOff val="35000"/>
              </a:schemeClr>
            </a:solidFill>
          </a:ln>
        </p:spPr>
        <p:txBody>
          <a:bodyPr wrap="square">
            <a:spAutoFit/>
          </a:bodyPr>
          <a:lstStyle/>
          <a:p>
            <a:pPr marL="342900" marR="0" lvl="0" indent="-342900" defTabSz="914400" eaLnBrk="1" fontAlgn="base" latinLnBrk="0" hangingPunct="1">
              <a:lnSpc>
                <a:spcPct val="100000"/>
              </a:lnSpc>
              <a:spcBef>
                <a:spcPts val="0"/>
              </a:spcBef>
              <a:spcAft>
                <a:spcPts val="1400"/>
              </a:spcAft>
              <a:buClr>
                <a:schemeClr val="tx1">
                  <a:lumMod val="50000"/>
                  <a:lumOff val="50000"/>
                </a:schemeClr>
              </a:buClr>
              <a:buSzPct val="100000"/>
              <a:buFont typeface="+mj-lt"/>
              <a:buAutoNum type="arabicPeriod" startAt="7"/>
              <a:tabLst/>
              <a:defRPr/>
            </a:pPr>
            <a:r>
              <a:rPr kumimoji="0" lang="en-US" sz="1600" b="0" i="0" u="none" strike="noStrike" kern="0" cap="none" spc="0" normalizeH="0" baseline="0" noProof="0" dirty="0" smtClean="0">
                <a:ln>
                  <a:noFill/>
                </a:ln>
                <a:solidFill>
                  <a:schemeClr val="tx1">
                    <a:lumMod val="95000"/>
                    <a:lumOff val="5000"/>
                  </a:schemeClr>
                </a:solidFill>
                <a:effectLst/>
                <a:uLnTx/>
                <a:uFillTx/>
                <a:latin typeface="Arial"/>
                <a:cs typeface="Arial"/>
              </a:rPr>
              <a:t>Objective, fact-based measures and milestones</a:t>
            </a:r>
            <a:endParaRPr kumimoji="0" lang="en-US" sz="1600" b="0" i="0" u="none" strike="noStrike" kern="0" cap="none" spc="0" normalizeH="0" baseline="0" noProof="0" dirty="0">
              <a:ln>
                <a:noFill/>
              </a:ln>
              <a:solidFill>
                <a:schemeClr val="tx1">
                  <a:lumMod val="95000"/>
                  <a:lumOff val="5000"/>
                </a:schemeClr>
              </a:solidFill>
              <a:effectLst/>
              <a:uLnTx/>
              <a:uFillTx/>
              <a:latin typeface="Arial"/>
              <a:cs typeface="Aria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34" y="2137850"/>
            <a:ext cx="3886911" cy="3109528"/>
          </a:xfrm>
          <a:prstGeom prst="rect">
            <a:avLst/>
          </a:prstGeom>
        </p:spPr>
      </p:pic>
      <p:cxnSp>
        <p:nvCxnSpPr>
          <p:cNvPr id="8" name="Straight Arrow Connector 7"/>
          <p:cNvCxnSpPr/>
          <p:nvPr/>
        </p:nvCxnSpPr>
        <p:spPr bwMode="auto">
          <a:xfrm flipH="1">
            <a:off x="3111500" y="2483759"/>
            <a:ext cx="2601686" cy="19955"/>
          </a:xfrm>
          <a:prstGeom prst="straightConnector1">
            <a:avLst/>
          </a:prstGeom>
          <a:solidFill>
            <a:schemeClr val="accent1"/>
          </a:solidFill>
          <a:ln w="50800" cap="flat" cmpd="sng" algn="ctr">
            <a:solidFill>
              <a:schemeClr val="accent2"/>
            </a:solidFill>
            <a:prstDash val="solid"/>
            <a:round/>
            <a:headEnd type="none" w="med" len="med"/>
            <a:tailEnd type="arrow"/>
          </a:ln>
          <a:effectLst/>
        </p:spPr>
      </p:cxnSp>
      <p:cxnSp>
        <p:nvCxnSpPr>
          <p:cNvPr id="9" name="Straight Arrow Connector 8"/>
          <p:cNvCxnSpPr/>
          <p:nvPr/>
        </p:nvCxnSpPr>
        <p:spPr bwMode="auto">
          <a:xfrm flipH="1">
            <a:off x="4608287" y="4472214"/>
            <a:ext cx="1115784" cy="1"/>
          </a:xfrm>
          <a:prstGeom prst="straightConnector1">
            <a:avLst/>
          </a:prstGeom>
          <a:solidFill>
            <a:schemeClr val="accent1"/>
          </a:solidFill>
          <a:ln w="50800" cap="flat" cmpd="sng" algn="ctr">
            <a:solidFill>
              <a:schemeClr val="accent2"/>
            </a:solidFill>
            <a:prstDash val="solid"/>
            <a:round/>
            <a:headEnd type="none" w="med" len="med"/>
            <a:tailEnd type="arrow"/>
          </a:ln>
          <a:effectLst/>
        </p:spPr>
      </p:cxnSp>
      <p:cxnSp>
        <p:nvCxnSpPr>
          <p:cNvPr id="10" name="Straight Arrow Connector 9"/>
          <p:cNvCxnSpPr/>
          <p:nvPr/>
        </p:nvCxnSpPr>
        <p:spPr bwMode="auto">
          <a:xfrm flipH="1" flipV="1">
            <a:off x="1460500" y="4780643"/>
            <a:ext cx="9071" cy="698500"/>
          </a:xfrm>
          <a:prstGeom prst="straightConnector1">
            <a:avLst/>
          </a:prstGeom>
          <a:solidFill>
            <a:schemeClr val="accent1"/>
          </a:solidFill>
          <a:ln w="50800" cap="flat" cmpd="sng" algn="ctr">
            <a:solidFill>
              <a:schemeClr val="accent2"/>
            </a:solidFill>
            <a:prstDash val="solid"/>
            <a:round/>
            <a:headEnd type="none" w="med" len="med"/>
            <a:tailEnd type="arrow"/>
          </a:ln>
          <a:effectLst/>
        </p:spPr>
      </p:cxnSp>
      <p:sp>
        <p:nvSpPr>
          <p:cNvPr id="11" name="Slide Number Placeholder 10"/>
          <p:cNvSpPr>
            <a:spLocks noGrp="1"/>
          </p:cNvSpPr>
          <p:nvPr>
            <p:ph type="sldNum" sz="quarter" idx="4"/>
          </p:nvPr>
        </p:nvSpPr>
        <p:spPr>
          <a:xfrm>
            <a:off x="6553200" y="6356350"/>
            <a:ext cx="2367588" cy="365125"/>
          </a:xfrm>
        </p:spPr>
        <p:txBody>
          <a:bodyPr/>
          <a:lstStyle/>
          <a:p>
            <a:fld id="{CDAE907E-7F84-7E47-B624-E1A95C1C6CC3}" type="slidenum">
              <a:rPr lang="en-US" smtClean="0"/>
              <a:pPr/>
              <a:t>26</a:t>
            </a:fld>
            <a:endParaRPr lang="en-US"/>
          </a:p>
        </p:txBody>
      </p:sp>
    </p:spTree>
    <p:extLst>
      <p:ext uri="{BB962C8B-B14F-4D97-AF65-F5344CB8AC3E}">
        <p14:creationId xmlns:p14="http://schemas.microsoft.com/office/powerpoint/2010/main" val="2720231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“Managing” Knowledge Workers</a:t>
            </a:r>
            <a:endParaRPr lang="en-US" dirty="0"/>
          </a:p>
        </p:txBody>
      </p:sp>
      <p:sp>
        <p:nvSpPr>
          <p:cNvPr id="11" name="Text Placeholder 10"/>
          <p:cNvSpPr>
            <a:spLocks noGrp="1"/>
          </p:cNvSpPr>
          <p:nvPr>
            <p:ph type="body" sz="quarter" idx="10"/>
          </p:nvPr>
        </p:nvSpPr>
        <p:spPr>
          <a:xfrm>
            <a:off x="692728" y="1006132"/>
            <a:ext cx="8097488" cy="1261884"/>
          </a:xfrm>
        </p:spPr>
        <p:txBody>
          <a:bodyPr/>
          <a:lstStyle/>
          <a:p>
            <a:r>
              <a:rPr lang="en-US" sz="2200" i="1" dirty="0" smtClean="0"/>
              <a:t>Workers are knowledge workers if they </a:t>
            </a:r>
            <a:r>
              <a:rPr lang="en-US" sz="2200" i="1" dirty="0"/>
              <a:t>know more about </a:t>
            </a:r>
            <a:r>
              <a:rPr lang="en-US" i="1" dirty="0"/>
              <a:t/>
            </a:r>
            <a:br>
              <a:rPr lang="en-US" i="1" dirty="0"/>
            </a:br>
            <a:r>
              <a:rPr lang="en-US" sz="2200" i="1" dirty="0" smtClean="0"/>
              <a:t>the </a:t>
            </a:r>
            <a:r>
              <a:rPr lang="en-US" sz="2200" i="1" dirty="0"/>
              <a:t>work t</a:t>
            </a:r>
            <a:r>
              <a:rPr lang="en-US" sz="2200" i="1" dirty="0" smtClean="0"/>
              <a:t>hey </a:t>
            </a:r>
            <a:r>
              <a:rPr lang="en-US" sz="2200" i="1" dirty="0"/>
              <a:t>perform than their bosses.</a:t>
            </a:r>
          </a:p>
          <a:p>
            <a:endParaRPr lang="en-US" sz="2200" dirty="0"/>
          </a:p>
        </p:txBody>
      </p:sp>
      <p:pic>
        <p:nvPicPr>
          <p:cNvPr id="3" name="Picture 2"/>
          <p:cNvPicPr>
            <a:picLocks noChangeAspect="1"/>
          </p:cNvPicPr>
          <p:nvPr/>
        </p:nvPicPr>
        <p:blipFill>
          <a:blip r:embed="rId2"/>
          <a:stretch>
            <a:fillRect/>
          </a:stretch>
        </p:blipFill>
        <p:spPr>
          <a:xfrm>
            <a:off x="548640" y="2668693"/>
            <a:ext cx="2882900" cy="2527300"/>
          </a:xfrm>
          <a:prstGeom prst="rect">
            <a:avLst/>
          </a:prstGeom>
          <a:effectLst>
            <a:outerShdw blurRad="127000" dist="38100" dir="2700000" algn="tl" rotWithShape="0">
              <a:srgbClr val="000000">
                <a:alpha val="43000"/>
              </a:srgbClr>
            </a:outerShdw>
          </a:effectLst>
        </p:spPr>
      </p:pic>
      <p:sp>
        <p:nvSpPr>
          <p:cNvPr id="4" name="TextBox 3"/>
          <p:cNvSpPr txBox="1"/>
          <p:nvPr/>
        </p:nvSpPr>
        <p:spPr>
          <a:xfrm>
            <a:off x="1283947" y="5337508"/>
            <a:ext cx="2147593" cy="400110"/>
          </a:xfrm>
          <a:prstGeom prst="rect">
            <a:avLst/>
          </a:prstGeom>
          <a:noFill/>
        </p:spPr>
        <p:txBody>
          <a:bodyPr wrap="square" rtlCol="0">
            <a:spAutoFit/>
          </a:bodyPr>
          <a:lstStyle/>
          <a:p>
            <a:pPr algn="r"/>
            <a:r>
              <a:rPr lang="en-US" sz="2000" dirty="0" smtClean="0">
                <a:solidFill>
                  <a:srgbClr val="474747"/>
                </a:solidFill>
                <a:latin typeface="Arial"/>
                <a:cs typeface="Arial"/>
              </a:rPr>
              <a:t>—Peter Drucker</a:t>
            </a:r>
          </a:p>
        </p:txBody>
      </p:sp>
      <p:sp>
        <p:nvSpPr>
          <p:cNvPr id="5" name="Rectangle 4"/>
          <p:cNvSpPr/>
          <p:nvPr/>
        </p:nvSpPr>
        <p:spPr>
          <a:xfrm>
            <a:off x="4063999" y="2232882"/>
            <a:ext cx="4549705" cy="3994256"/>
          </a:xfrm>
          <a:prstGeom prst="rect">
            <a:avLst/>
          </a:prstGeom>
        </p:spPr>
        <p:txBody>
          <a:bodyPr wrap="square">
            <a:spAutoFit/>
          </a:bodyPr>
          <a:lstStyle/>
          <a:p>
            <a:pPr marL="285750" indent="-285750" fontAlgn="base">
              <a:lnSpc>
                <a:spcPts val="2360"/>
              </a:lnSpc>
              <a:spcAft>
                <a:spcPts val="1500"/>
              </a:spcAft>
              <a:buClr>
                <a:schemeClr val="tx1">
                  <a:lumMod val="50000"/>
                  <a:lumOff val="50000"/>
                </a:schemeClr>
              </a:buClr>
              <a:buSzPct val="100000"/>
              <a:buFont typeface="Arial"/>
              <a:buChar char="•"/>
              <a:defRPr/>
            </a:pPr>
            <a:r>
              <a:rPr lang="en-US" kern="0" dirty="0">
                <a:solidFill>
                  <a:srgbClr val="474747"/>
                </a:solidFill>
                <a:latin typeface="Arial"/>
                <a:cs typeface="Arial"/>
              </a:rPr>
              <a:t>Workers themselves are best placed to make decisions about how to perform their </a:t>
            </a:r>
            <a:r>
              <a:rPr lang="en-US" kern="0" dirty="0" smtClean="0">
                <a:solidFill>
                  <a:srgbClr val="474747"/>
                </a:solidFill>
                <a:latin typeface="Arial"/>
                <a:cs typeface="Arial"/>
              </a:rPr>
              <a:t>work.</a:t>
            </a:r>
            <a:endParaRPr lang="en-US" kern="0" dirty="0">
              <a:solidFill>
                <a:srgbClr val="474747"/>
              </a:solidFill>
              <a:latin typeface="Arial"/>
              <a:cs typeface="Arial"/>
            </a:endParaRPr>
          </a:p>
          <a:p>
            <a:pPr marL="285750" indent="-285750" fontAlgn="base">
              <a:lnSpc>
                <a:spcPts val="2360"/>
              </a:lnSpc>
              <a:spcAft>
                <a:spcPts val="1500"/>
              </a:spcAft>
              <a:buClr>
                <a:schemeClr val="tx1">
                  <a:lumMod val="50000"/>
                  <a:lumOff val="50000"/>
                </a:schemeClr>
              </a:buClr>
              <a:buSzPct val="100000"/>
              <a:buFont typeface="Arial"/>
              <a:buChar char="•"/>
              <a:defRPr/>
            </a:pPr>
            <a:r>
              <a:rPr lang="en-US" kern="0" dirty="0">
                <a:solidFill>
                  <a:srgbClr val="474747"/>
                </a:solidFill>
                <a:latin typeface="Arial"/>
                <a:cs typeface="Arial"/>
              </a:rPr>
              <a:t>To effectively lead, the workers must be heard </a:t>
            </a:r>
            <a:r>
              <a:rPr lang="en-US" kern="0" dirty="0" smtClean="0">
                <a:solidFill>
                  <a:srgbClr val="474747"/>
                </a:solidFill>
                <a:latin typeface="Arial"/>
                <a:cs typeface="Arial"/>
              </a:rPr>
              <a:t>and respected.</a:t>
            </a:r>
            <a:endParaRPr lang="en-US" kern="0" dirty="0">
              <a:solidFill>
                <a:srgbClr val="474747"/>
              </a:solidFill>
              <a:latin typeface="Arial"/>
              <a:cs typeface="Arial"/>
            </a:endParaRPr>
          </a:p>
          <a:p>
            <a:pPr marL="285750" indent="-285750" fontAlgn="base">
              <a:lnSpc>
                <a:spcPts val="2360"/>
              </a:lnSpc>
              <a:spcAft>
                <a:spcPts val="1500"/>
              </a:spcAft>
              <a:buClr>
                <a:schemeClr val="tx1">
                  <a:lumMod val="50000"/>
                  <a:lumOff val="50000"/>
                </a:schemeClr>
              </a:buClr>
              <a:buSzPct val="100000"/>
              <a:buFont typeface="Arial"/>
              <a:buChar char="•"/>
              <a:defRPr/>
            </a:pPr>
            <a:r>
              <a:rPr lang="en-US" kern="0" dirty="0">
                <a:solidFill>
                  <a:srgbClr val="474747"/>
                </a:solidFill>
                <a:latin typeface="Arial"/>
                <a:cs typeface="Arial"/>
              </a:rPr>
              <a:t>Knowledge workers have to manage themselves. They have to have autonomy. </a:t>
            </a:r>
          </a:p>
          <a:p>
            <a:pPr marL="285750" indent="-285750" fontAlgn="base">
              <a:lnSpc>
                <a:spcPts val="2360"/>
              </a:lnSpc>
              <a:spcAft>
                <a:spcPts val="1500"/>
              </a:spcAft>
              <a:buClr>
                <a:schemeClr val="tx1">
                  <a:lumMod val="50000"/>
                  <a:lumOff val="50000"/>
                </a:schemeClr>
              </a:buClr>
              <a:buSzPct val="100000"/>
              <a:buFont typeface="Arial"/>
              <a:buChar char="•"/>
              <a:defRPr/>
            </a:pPr>
            <a:r>
              <a:rPr lang="en-US" kern="0" dirty="0">
                <a:solidFill>
                  <a:srgbClr val="474747"/>
                </a:solidFill>
                <a:latin typeface="Arial"/>
                <a:cs typeface="Arial"/>
              </a:rPr>
              <a:t>Continuing innovation has to be part of </a:t>
            </a:r>
            <a:r>
              <a:rPr lang="en-US" kern="0" dirty="0" smtClean="0">
                <a:solidFill>
                  <a:srgbClr val="474747"/>
                </a:solidFill>
                <a:latin typeface="Arial"/>
                <a:cs typeface="Arial"/>
              </a:rPr>
              <a:t/>
            </a:r>
            <a:br>
              <a:rPr lang="en-US" kern="0" dirty="0" smtClean="0">
                <a:solidFill>
                  <a:srgbClr val="474747"/>
                </a:solidFill>
                <a:latin typeface="Arial"/>
                <a:cs typeface="Arial"/>
              </a:rPr>
            </a:br>
            <a:r>
              <a:rPr lang="en-US" kern="0" dirty="0" smtClean="0">
                <a:solidFill>
                  <a:srgbClr val="474747"/>
                </a:solidFill>
                <a:latin typeface="Arial"/>
                <a:cs typeface="Arial"/>
              </a:rPr>
              <a:t>their </a:t>
            </a:r>
            <a:r>
              <a:rPr lang="en-US" kern="0" dirty="0">
                <a:solidFill>
                  <a:srgbClr val="474747"/>
                </a:solidFill>
                <a:latin typeface="Arial"/>
                <a:cs typeface="Arial"/>
              </a:rPr>
              <a:t>work, </a:t>
            </a:r>
            <a:r>
              <a:rPr lang="en-US" kern="0" dirty="0" smtClean="0">
                <a:solidFill>
                  <a:srgbClr val="474747"/>
                </a:solidFill>
                <a:latin typeface="Arial"/>
                <a:cs typeface="Arial"/>
              </a:rPr>
              <a:t>the task, and the responsibility of knowledge workers.</a:t>
            </a:r>
            <a:endParaRPr lang="en-US" kern="0" dirty="0">
              <a:solidFill>
                <a:srgbClr val="474747"/>
              </a:solidFill>
              <a:latin typeface="Arial"/>
              <a:cs typeface="Arial"/>
            </a:endParaRPr>
          </a:p>
        </p:txBody>
      </p:sp>
      <p:grpSp>
        <p:nvGrpSpPr>
          <p:cNvPr id="6" name="Group 5"/>
          <p:cNvGrpSpPr>
            <a:grpSpLocks/>
          </p:cNvGrpSpPr>
          <p:nvPr/>
        </p:nvGrpSpPr>
        <p:grpSpPr bwMode="auto">
          <a:xfrm flipH="1">
            <a:off x="3819837" y="2112817"/>
            <a:ext cx="548754" cy="4260273"/>
            <a:chOff x="4565983" y="1871352"/>
            <a:chExt cx="387455" cy="2925800"/>
          </a:xfrm>
        </p:grpSpPr>
        <p:cxnSp>
          <p:nvCxnSpPr>
            <p:cNvPr id="7" name="Straight Connector 6"/>
            <p:cNvCxnSpPr/>
            <p:nvPr/>
          </p:nvCxnSpPr>
          <p:spPr>
            <a:xfrm flipV="1">
              <a:off x="4953438" y="1871352"/>
              <a:ext cx="0" cy="292580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65983" y="1871352"/>
              <a:ext cx="387455"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65983" y="4797152"/>
              <a:ext cx="387455"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4"/>
          </p:nvPr>
        </p:nvSpPr>
        <p:spPr>
          <a:xfrm>
            <a:off x="6553200" y="6356350"/>
            <a:ext cx="2367588" cy="365125"/>
          </a:xfrm>
        </p:spPr>
        <p:txBody>
          <a:bodyPr/>
          <a:lstStyle/>
          <a:p>
            <a:fld id="{CDAE907E-7F84-7E47-B624-E1A95C1C6CC3}" type="slidenum">
              <a:rPr lang="en-US" smtClean="0"/>
              <a:pPr/>
              <a:t>27</a:t>
            </a:fld>
            <a:endParaRPr lang="en-US"/>
          </a:p>
        </p:txBody>
      </p:sp>
    </p:spTree>
    <p:extLst>
      <p:ext uri="{BB962C8B-B14F-4D97-AF65-F5344CB8AC3E}">
        <p14:creationId xmlns:p14="http://schemas.microsoft.com/office/powerpoint/2010/main" val="8084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Lean Foundation: Leadership</a:t>
            </a:r>
            <a:endParaRPr lang="en-US" dirty="0"/>
          </a:p>
        </p:txBody>
      </p:sp>
      <p:pic>
        <p:nvPicPr>
          <p:cNvPr id="5" name="Picture 4" descr="house_of_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39" y="1410158"/>
            <a:ext cx="2779058" cy="2690128"/>
          </a:xfrm>
          <a:prstGeom prst="rect">
            <a:avLst/>
          </a:prstGeom>
        </p:spPr>
      </p:pic>
      <p:sp>
        <p:nvSpPr>
          <p:cNvPr id="2" name="TextBox 1"/>
          <p:cNvSpPr txBox="1"/>
          <p:nvPr/>
        </p:nvSpPr>
        <p:spPr bwMode="auto">
          <a:xfrm>
            <a:off x="384288" y="4258235"/>
            <a:ext cx="3238948" cy="1910336"/>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marL="338138" marR="0" lvl="0" indent="-338138" fontAlgn="base">
              <a:lnSpc>
                <a:spcPct val="100000"/>
              </a:lnSpc>
              <a:spcBef>
                <a:spcPts val="400"/>
              </a:spcBef>
              <a:spcAft>
                <a:spcPts val="400"/>
              </a:spcAft>
              <a:buClr>
                <a:schemeClr val="tx1">
                  <a:lumMod val="50000"/>
                  <a:lumOff val="50000"/>
                </a:schemeClr>
              </a:buClr>
              <a:buSzPct val="100000"/>
              <a:buFont typeface="Webdings" pitchFamily="18" charset="2"/>
              <a:buChar char=""/>
              <a:tabLst/>
              <a:defRPr/>
            </a:pPr>
            <a:r>
              <a:rPr lang="en-US" kern="0" dirty="0" smtClean="0">
                <a:solidFill>
                  <a:srgbClr val="474747"/>
                </a:solidFill>
                <a:latin typeface="Arial"/>
                <a:cs typeface="Arial"/>
              </a:rPr>
              <a:t>Management is trained in lean thinking</a:t>
            </a:r>
            <a:endParaRPr lang="en-US" kern="0" dirty="0">
              <a:solidFill>
                <a:srgbClr val="474747"/>
              </a:solidFill>
              <a:latin typeface="Arial"/>
              <a:cs typeface="Arial"/>
            </a:endParaRPr>
          </a:p>
          <a:p>
            <a:pPr marL="338138" indent="-338138" fontAlgn="base">
              <a:spcBef>
                <a:spcPts val="400"/>
              </a:spcBef>
              <a:spcAft>
                <a:spcPts val="400"/>
              </a:spcAft>
              <a:buClr>
                <a:schemeClr val="tx1">
                  <a:lumMod val="50000"/>
                  <a:lumOff val="50000"/>
                </a:schemeClr>
              </a:buClr>
              <a:buSzPct val="100000"/>
              <a:buFont typeface="Webdings" pitchFamily="18" charset="2"/>
              <a:buChar char=""/>
              <a:defRPr/>
            </a:pPr>
            <a:r>
              <a:rPr lang="en-US" kern="0" dirty="0" smtClean="0">
                <a:solidFill>
                  <a:srgbClr val="474747"/>
                </a:solidFill>
                <a:latin typeface="Arial"/>
                <a:cs typeface="Arial"/>
              </a:rPr>
              <a:t>Bases decisions on this long term philosophy</a:t>
            </a:r>
            <a:endParaRPr lang="en-US" kern="0" dirty="0">
              <a:solidFill>
                <a:srgbClr val="474747"/>
              </a:solidFill>
              <a:latin typeface="Arial"/>
              <a:cs typeface="Arial"/>
            </a:endParaRPr>
          </a:p>
          <a:p>
            <a:endParaRPr lang="en-US" dirty="0" smtClean="0">
              <a:solidFill>
                <a:schemeClr val="bg1"/>
              </a:solidFill>
              <a:latin typeface="Arial"/>
              <a:cs typeface="Arial"/>
            </a:endParaRPr>
          </a:p>
        </p:txBody>
      </p:sp>
      <p:sp>
        <p:nvSpPr>
          <p:cNvPr id="14" name="Freeform 13"/>
          <p:cNvSpPr/>
          <p:nvPr/>
        </p:nvSpPr>
        <p:spPr>
          <a:xfrm>
            <a:off x="4447953" y="1334977"/>
            <a:ext cx="1972931" cy="1659860"/>
          </a:xfrm>
          <a:custGeom>
            <a:avLst/>
            <a:gdLst>
              <a:gd name="connsiteX0" fmla="*/ 354419 w 1972931"/>
              <a:gd name="connsiteY0" fmla="*/ 0 h 1659860"/>
              <a:gd name="connsiteX1" fmla="*/ 1169582 w 1972931"/>
              <a:gd name="connsiteY1" fmla="*/ 1659860 h 1659860"/>
              <a:gd name="connsiteX2" fmla="*/ 1972931 w 1972931"/>
              <a:gd name="connsiteY2" fmla="*/ 933302 h 1659860"/>
              <a:gd name="connsiteX3" fmla="*/ 673396 w 1972931"/>
              <a:gd name="connsiteY3" fmla="*/ 183116 h 1659860"/>
              <a:gd name="connsiteX4" fmla="*/ 0 w 1972931"/>
              <a:gd name="connsiteY4" fmla="*/ 171302 h 1659860"/>
              <a:gd name="connsiteX5" fmla="*/ 685210 w 1972931"/>
              <a:gd name="connsiteY5" fmla="*/ 809256 h 16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2931" h="1659860">
                <a:moveTo>
                  <a:pt x="354419" y="0"/>
                </a:moveTo>
                <a:lnTo>
                  <a:pt x="1169582" y="1659860"/>
                </a:lnTo>
                <a:lnTo>
                  <a:pt x="1972931" y="933302"/>
                </a:lnTo>
                <a:lnTo>
                  <a:pt x="673396" y="183116"/>
                </a:lnTo>
                <a:lnTo>
                  <a:pt x="0" y="171302"/>
                </a:lnTo>
                <a:lnTo>
                  <a:pt x="685210" y="809256"/>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8" name="Freeform 17"/>
          <p:cNvSpPr/>
          <p:nvPr/>
        </p:nvSpPr>
        <p:spPr>
          <a:xfrm>
            <a:off x="2586371" y="1269999"/>
            <a:ext cx="1482651" cy="1724838"/>
          </a:xfrm>
          <a:custGeom>
            <a:avLst/>
            <a:gdLst>
              <a:gd name="connsiteX0" fmla="*/ 679302 w 1482651"/>
              <a:gd name="connsiteY0" fmla="*/ 0 h 1724838"/>
              <a:gd name="connsiteX1" fmla="*/ 691116 w 1482651"/>
              <a:gd name="connsiteY1" fmla="*/ 165396 h 1724838"/>
              <a:gd name="connsiteX2" fmla="*/ 602512 w 1482651"/>
              <a:gd name="connsiteY2" fmla="*/ 159489 h 1724838"/>
              <a:gd name="connsiteX3" fmla="*/ 927395 w 1482651"/>
              <a:gd name="connsiteY3" fmla="*/ 448931 h 1724838"/>
              <a:gd name="connsiteX4" fmla="*/ 1270000 w 1482651"/>
              <a:gd name="connsiteY4" fmla="*/ 673396 h 1724838"/>
              <a:gd name="connsiteX5" fmla="*/ 1382233 w 1482651"/>
              <a:gd name="connsiteY5" fmla="*/ 720652 h 1724838"/>
              <a:gd name="connsiteX6" fmla="*/ 1476744 w 1482651"/>
              <a:gd name="connsiteY6" fmla="*/ 750186 h 1724838"/>
              <a:gd name="connsiteX7" fmla="*/ 1482651 w 1482651"/>
              <a:gd name="connsiteY7" fmla="*/ 767907 h 1724838"/>
              <a:gd name="connsiteX8" fmla="*/ 1476744 w 1482651"/>
              <a:gd name="connsiteY8" fmla="*/ 797442 h 1724838"/>
              <a:gd name="connsiteX9" fmla="*/ 1470837 w 1482651"/>
              <a:gd name="connsiteY9" fmla="*/ 844698 h 1724838"/>
              <a:gd name="connsiteX10" fmla="*/ 1429488 w 1482651"/>
              <a:gd name="connsiteY10" fmla="*/ 1092791 h 1724838"/>
              <a:gd name="connsiteX11" fmla="*/ 1264093 w 1482651"/>
              <a:gd name="connsiteY11" fmla="*/ 1388140 h 1724838"/>
              <a:gd name="connsiteX12" fmla="*/ 1199116 w 1482651"/>
              <a:gd name="connsiteY12" fmla="*/ 1476745 h 1724838"/>
              <a:gd name="connsiteX13" fmla="*/ 921488 w 1482651"/>
              <a:gd name="connsiteY13" fmla="*/ 1689396 h 1724838"/>
              <a:gd name="connsiteX14" fmla="*/ 679302 w 1482651"/>
              <a:gd name="connsiteY14" fmla="*/ 1724838 h 1724838"/>
              <a:gd name="connsiteX15" fmla="*/ 537535 w 1482651"/>
              <a:gd name="connsiteY15" fmla="*/ 1707117 h 1724838"/>
              <a:gd name="connsiteX16" fmla="*/ 401674 w 1482651"/>
              <a:gd name="connsiteY16" fmla="*/ 1648047 h 1724838"/>
              <a:gd name="connsiteX17" fmla="*/ 100419 w 1482651"/>
              <a:gd name="connsiteY17" fmla="*/ 1423582 h 1724838"/>
              <a:gd name="connsiteX18" fmla="*/ 0 w 1482651"/>
              <a:gd name="connsiteY18" fmla="*/ 1205024 h 1724838"/>
              <a:gd name="connsiteX19" fmla="*/ 23628 w 1482651"/>
              <a:gd name="connsiteY19" fmla="*/ 1016000 h 1724838"/>
              <a:gd name="connsiteX20" fmla="*/ 82698 w 1482651"/>
              <a:gd name="connsiteY20" fmla="*/ 915582 h 1724838"/>
              <a:gd name="connsiteX21" fmla="*/ 177209 w 1482651"/>
              <a:gd name="connsiteY21" fmla="*/ 838791 h 1724838"/>
              <a:gd name="connsiteX22" fmla="*/ 265814 w 1482651"/>
              <a:gd name="connsiteY22" fmla="*/ 803349 h 1724838"/>
              <a:gd name="connsiteX23" fmla="*/ 460744 w 1482651"/>
              <a:gd name="connsiteY23" fmla="*/ 779721 h 1724838"/>
              <a:gd name="connsiteX24" fmla="*/ 667488 w 1482651"/>
              <a:gd name="connsiteY24" fmla="*/ 779721 h 1724838"/>
              <a:gd name="connsiteX25" fmla="*/ 584791 w 1482651"/>
              <a:gd name="connsiteY25" fmla="*/ 1092791 h 1724838"/>
              <a:gd name="connsiteX26" fmla="*/ 584791 w 1482651"/>
              <a:gd name="connsiteY26" fmla="*/ 1092791 h 1724838"/>
              <a:gd name="connsiteX27" fmla="*/ 643860 w 1482651"/>
              <a:gd name="connsiteY27" fmla="*/ 1151861 h 1724838"/>
              <a:gd name="connsiteX28" fmla="*/ 697023 w 1482651"/>
              <a:gd name="connsiteY28" fmla="*/ 1311349 h 1724838"/>
              <a:gd name="connsiteX29" fmla="*/ 750186 w 1482651"/>
              <a:gd name="connsiteY29" fmla="*/ 508000 h 17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2651" h="1724838">
                <a:moveTo>
                  <a:pt x="679302" y="0"/>
                </a:moveTo>
                <a:lnTo>
                  <a:pt x="691116" y="165396"/>
                </a:lnTo>
                <a:lnTo>
                  <a:pt x="602512" y="159489"/>
                </a:lnTo>
                <a:cubicBezTo>
                  <a:pt x="744433" y="301410"/>
                  <a:pt x="698661" y="259977"/>
                  <a:pt x="927395" y="448931"/>
                </a:cubicBezTo>
                <a:cubicBezTo>
                  <a:pt x="1086835" y="580642"/>
                  <a:pt x="1086875" y="583702"/>
                  <a:pt x="1270000" y="673396"/>
                </a:cubicBezTo>
                <a:cubicBezTo>
                  <a:pt x="1306454" y="691251"/>
                  <a:pt x="1344544" y="705577"/>
                  <a:pt x="1382233" y="720652"/>
                </a:cubicBezTo>
                <a:cubicBezTo>
                  <a:pt x="1443113" y="745004"/>
                  <a:pt x="1430506" y="740938"/>
                  <a:pt x="1476744" y="750186"/>
                </a:cubicBezTo>
                <a:cubicBezTo>
                  <a:pt x="1478713" y="756093"/>
                  <a:pt x="1482651" y="761680"/>
                  <a:pt x="1482651" y="767907"/>
                </a:cubicBezTo>
                <a:cubicBezTo>
                  <a:pt x="1482651" y="777947"/>
                  <a:pt x="1478271" y="787519"/>
                  <a:pt x="1476744" y="797442"/>
                </a:cubicBezTo>
                <a:cubicBezTo>
                  <a:pt x="1474330" y="813132"/>
                  <a:pt x="1472543" y="828915"/>
                  <a:pt x="1470837" y="844698"/>
                </a:cubicBezTo>
                <a:cubicBezTo>
                  <a:pt x="1462184" y="924739"/>
                  <a:pt x="1464482" y="1016137"/>
                  <a:pt x="1429488" y="1092791"/>
                </a:cubicBezTo>
                <a:cubicBezTo>
                  <a:pt x="1374720" y="1212759"/>
                  <a:pt x="1333917" y="1286578"/>
                  <a:pt x="1264093" y="1388140"/>
                </a:cubicBezTo>
                <a:cubicBezTo>
                  <a:pt x="1243344" y="1418321"/>
                  <a:pt x="1224708" y="1450544"/>
                  <a:pt x="1199116" y="1476745"/>
                </a:cubicBezTo>
                <a:cubicBezTo>
                  <a:pt x="1117492" y="1560313"/>
                  <a:pt x="1034912" y="1650508"/>
                  <a:pt x="921488" y="1689396"/>
                </a:cubicBezTo>
                <a:cubicBezTo>
                  <a:pt x="847995" y="1714594"/>
                  <a:pt x="754828" y="1717972"/>
                  <a:pt x="679302" y="1724838"/>
                </a:cubicBezTo>
                <a:cubicBezTo>
                  <a:pt x="632046" y="1718931"/>
                  <a:pt x="583435" y="1719813"/>
                  <a:pt x="537535" y="1707117"/>
                </a:cubicBezTo>
                <a:cubicBezTo>
                  <a:pt x="489940" y="1693952"/>
                  <a:pt x="445154" y="1671459"/>
                  <a:pt x="401674" y="1648047"/>
                </a:cubicBezTo>
                <a:cubicBezTo>
                  <a:pt x="292578" y="1589303"/>
                  <a:pt x="182586" y="1518587"/>
                  <a:pt x="100419" y="1423582"/>
                </a:cubicBezTo>
                <a:cubicBezTo>
                  <a:pt x="45842" y="1360477"/>
                  <a:pt x="26625" y="1281094"/>
                  <a:pt x="0" y="1205024"/>
                </a:cubicBezTo>
                <a:cubicBezTo>
                  <a:pt x="7876" y="1142016"/>
                  <a:pt x="6184" y="1077055"/>
                  <a:pt x="23628" y="1016000"/>
                </a:cubicBezTo>
                <a:cubicBezTo>
                  <a:pt x="34297" y="978660"/>
                  <a:pt x="57264" y="944929"/>
                  <a:pt x="82698" y="915582"/>
                </a:cubicBezTo>
                <a:cubicBezTo>
                  <a:pt x="109283" y="884907"/>
                  <a:pt x="142601" y="860003"/>
                  <a:pt x="177209" y="838791"/>
                </a:cubicBezTo>
                <a:cubicBezTo>
                  <a:pt x="204330" y="822168"/>
                  <a:pt x="235192" y="811961"/>
                  <a:pt x="265814" y="803349"/>
                </a:cubicBezTo>
                <a:cubicBezTo>
                  <a:pt x="321982" y="787552"/>
                  <a:pt x="402270" y="780868"/>
                  <a:pt x="460744" y="779721"/>
                </a:cubicBezTo>
                <a:cubicBezTo>
                  <a:pt x="529645" y="778370"/>
                  <a:pt x="598573" y="779721"/>
                  <a:pt x="667488" y="779721"/>
                </a:cubicBezTo>
                <a:lnTo>
                  <a:pt x="584791" y="1092791"/>
                </a:lnTo>
                <a:lnTo>
                  <a:pt x="584791" y="1092791"/>
                </a:lnTo>
                <a:lnTo>
                  <a:pt x="643860" y="1151861"/>
                </a:lnTo>
                <a:lnTo>
                  <a:pt x="697023" y="1311349"/>
                </a:lnTo>
                <a:lnTo>
                  <a:pt x="750186" y="508000"/>
                </a:lnTo>
              </a:path>
            </a:pathLst>
          </a:custGeom>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21" name="Rounded Rectangle 20"/>
          <p:cNvSpPr/>
          <p:nvPr>
            <p:custDataLst>
              <p:tags r:id="rId1"/>
            </p:custDataLst>
          </p:nvPr>
        </p:nvSpPr>
        <p:spPr bwMode="auto">
          <a:xfrm>
            <a:off x="4068869" y="1787074"/>
            <a:ext cx="4381776" cy="3837214"/>
          </a:xfrm>
          <a:prstGeom prst="roundRect">
            <a:avLst>
              <a:gd name="adj" fmla="val 2806"/>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274320" tIns="777240" rIns="274320" bIns="91440" numCol="1" rtlCol="0" anchor="t" anchorCtr="0" compatLnSpc="1">
            <a:prstTxWarp prst="textNoShape">
              <a:avLst/>
            </a:prstTxWarp>
            <a:noAutofit/>
          </a:bodyPr>
          <a:lstStyle/>
          <a:p>
            <a:pPr marL="457200" indent="-457200">
              <a:lnSpc>
                <a:spcPts val="3180"/>
              </a:lnSpc>
              <a:spcBef>
                <a:spcPts val="600"/>
              </a:spcBef>
              <a:spcAft>
                <a:spcPts val="200"/>
              </a:spcAft>
              <a:buFont typeface="+mj-lt"/>
              <a:buAutoNum type="arabicPeriod"/>
            </a:pPr>
            <a:r>
              <a:rPr lang="en-US" sz="2000" dirty="0">
                <a:solidFill>
                  <a:srgbClr val="474747"/>
                </a:solidFill>
                <a:latin typeface="Arial"/>
                <a:cs typeface="Arial"/>
              </a:rPr>
              <a:t>Take a Systems View</a:t>
            </a:r>
          </a:p>
          <a:p>
            <a:pPr marL="457200" indent="-457200">
              <a:lnSpc>
                <a:spcPts val="3180"/>
              </a:lnSpc>
              <a:spcBef>
                <a:spcPts val="600"/>
              </a:spcBef>
              <a:spcAft>
                <a:spcPts val="200"/>
              </a:spcAft>
              <a:buFont typeface="+mj-lt"/>
              <a:buAutoNum type="arabicPeriod"/>
            </a:pPr>
            <a:r>
              <a:rPr lang="en-US" sz="2000" dirty="0">
                <a:solidFill>
                  <a:srgbClr val="474747"/>
                </a:solidFill>
                <a:latin typeface="Arial"/>
                <a:cs typeface="Arial"/>
              </a:rPr>
              <a:t>Embrace the </a:t>
            </a:r>
            <a:r>
              <a:rPr lang="en-US" sz="2000" dirty="0" smtClean="0">
                <a:solidFill>
                  <a:srgbClr val="474747"/>
                </a:solidFill>
                <a:latin typeface="Arial"/>
                <a:cs typeface="Arial"/>
              </a:rPr>
              <a:t>Agile Manifesto</a:t>
            </a:r>
            <a:endParaRPr lang="en-US" sz="2000" dirty="0">
              <a:solidFill>
                <a:srgbClr val="474747"/>
              </a:solidFill>
              <a:latin typeface="Arial"/>
              <a:cs typeface="Arial"/>
            </a:endParaRPr>
          </a:p>
          <a:p>
            <a:pPr marL="457200" indent="-457200">
              <a:lnSpc>
                <a:spcPts val="3180"/>
              </a:lnSpc>
              <a:spcBef>
                <a:spcPts val="600"/>
              </a:spcBef>
              <a:spcAft>
                <a:spcPts val="200"/>
              </a:spcAft>
              <a:buFont typeface="+mj-lt"/>
              <a:buAutoNum type="arabicPeriod"/>
            </a:pPr>
            <a:r>
              <a:rPr lang="en-US" sz="2000" dirty="0">
                <a:solidFill>
                  <a:srgbClr val="474747"/>
                </a:solidFill>
                <a:latin typeface="Arial"/>
                <a:cs typeface="Arial"/>
              </a:rPr>
              <a:t>Implement Product</a:t>
            </a:r>
            <a:br>
              <a:rPr lang="en-US" sz="2000" dirty="0">
                <a:solidFill>
                  <a:srgbClr val="474747"/>
                </a:solidFill>
                <a:latin typeface="Arial"/>
                <a:cs typeface="Arial"/>
              </a:rPr>
            </a:br>
            <a:r>
              <a:rPr lang="en-US" sz="2000" dirty="0">
                <a:solidFill>
                  <a:srgbClr val="474747"/>
                </a:solidFill>
                <a:latin typeface="Arial"/>
                <a:cs typeface="Arial"/>
              </a:rPr>
              <a:t>Development Flow</a:t>
            </a:r>
          </a:p>
          <a:p>
            <a:pPr marL="457200" indent="-457200">
              <a:lnSpc>
                <a:spcPts val="2900"/>
              </a:lnSpc>
              <a:spcBef>
                <a:spcPts val="600"/>
              </a:spcBef>
              <a:spcAft>
                <a:spcPts val="200"/>
              </a:spcAft>
              <a:buFont typeface="+mj-lt"/>
              <a:buAutoNum type="arabicPeriod"/>
            </a:pPr>
            <a:r>
              <a:rPr lang="en-US" sz="2000" dirty="0">
                <a:solidFill>
                  <a:srgbClr val="474747"/>
                </a:solidFill>
                <a:latin typeface="Arial"/>
                <a:cs typeface="Arial"/>
              </a:rPr>
              <a:t>Unlock the Intrinsic Potential of Knowledge Workers</a:t>
            </a:r>
          </a:p>
          <a:p>
            <a:pPr algn="r">
              <a:lnSpc>
                <a:spcPts val="2400"/>
              </a:lnSpc>
              <a:spcBef>
                <a:spcPts val="200"/>
              </a:spcBef>
              <a:spcAft>
                <a:spcPts val="200"/>
              </a:spcAft>
              <a:defRPr/>
            </a:pPr>
            <a:endParaRPr kumimoji="0" lang="en-US" sz="2000" b="1" u="none" strike="noStrike" kern="0" cap="none" spc="0" normalizeH="0" baseline="0" noProof="0" dirty="0" smtClean="0">
              <a:ln>
                <a:noFill/>
              </a:ln>
              <a:solidFill>
                <a:srgbClr val="474747"/>
              </a:solidFill>
              <a:effectLst/>
              <a:uLnTx/>
              <a:uFillTx/>
              <a:latin typeface="Arial"/>
              <a:cs typeface="Arial"/>
            </a:endParaRPr>
          </a:p>
        </p:txBody>
      </p:sp>
      <p:sp>
        <p:nvSpPr>
          <p:cNvPr id="22" name="Round Same Side Corner Rectangle 21"/>
          <p:cNvSpPr/>
          <p:nvPr>
            <p:custDataLst>
              <p:tags r:id="rId2"/>
            </p:custDataLst>
          </p:nvPr>
        </p:nvSpPr>
        <p:spPr bwMode="auto">
          <a:xfrm>
            <a:off x="4069022" y="1572756"/>
            <a:ext cx="4378803" cy="760689"/>
          </a:xfrm>
          <a:prstGeom prst="round2SameRect">
            <a:avLst/>
          </a:prstGeom>
          <a:solidFill>
            <a:srgbClr val="E96557"/>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2200" b="1" i="0" u="none" strike="noStrike" kern="0" cap="none" spc="0" normalizeH="0" baseline="0" noProof="0" dirty="0" smtClean="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cs typeface="Arial"/>
              </a:rPr>
              <a:t>Lean-Agile</a:t>
            </a:r>
            <a:r>
              <a:rPr kumimoji="0" lang="en-US" sz="2200" b="1" i="0" u="none" strike="noStrike" kern="0" cap="none" spc="0" normalizeH="0" noProof="0" dirty="0" smtClean="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cs typeface="Arial"/>
              </a:rPr>
              <a:t> Leaders</a:t>
            </a:r>
            <a:endParaRPr kumimoji="0" lang="en-US" sz="22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cs typeface="Arial"/>
            </a:endParaRPr>
          </a:p>
        </p:txBody>
      </p:sp>
      <p:sp>
        <p:nvSpPr>
          <p:cNvPr id="4" name="Rectangle 3"/>
          <p:cNvSpPr/>
          <p:nvPr/>
        </p:nvSpPr>
        <p:spPr bwMode="auto">
          <a:xfrm>
            <a:off x="548639" y="3705412"/>
            <a:ext cx="2779058" cy="336176"/>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6" name="Slide Number Placeholder 5"/>
          <p:cNvSpPr>
            <a:spLocks noGrp="1"/>
          </p:cNvSpPr>
          <p:nvPr>
            <p:ph type="sldNum" sz="quarter" idx="4"/>
          </p:nvPr>
        </p:nvSpPr>
        <p:spPr>
          <a:xfrm>
            <a:off x="6553200" y="6356350"/>
            <a:ext cx="2367588" cy="365125"/>
          </a:xfrm>
        </p:spPr>
        <p:txBody>
          <a:bodyPr/>
          <a:lstStyle/>
          <a:p>
            <a:fld id="{CDAE907E-7F84-7E47-B624-E1A95C1C6CC3}" type="slidenum">
              <a:rPr lang="en-US" smtClean="0"/>
              <a:pPr/>
              <a:t>28</a:t>
            </a:fld>
            <a:endParaRPr lang="en-US"/>
          </a:p>
        </p:txBody>
      </p:sp>
    </p:spTree>
    <p:extLst>
      <p:ext uri="{BB962C8B-B14F-4D97-AF65-F5344CB8AC3E}">
        <p14:creationId xmlns:p14="http://schemas.microsoft.com/office/powerpoint/2010/main" val="3642378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23" name="Rectangle 22"/>
          <p:cNvSpPr/>
          <p:nvPr/>
        </p:nvSpPr>
        <p:spPr bwMode="auto">
          <a:xfrm>
            <a:off x="5113272" y="3077934"/>
            <a:ext cx="2297546" cy="508000"/>
          </a:xfrm>
          <a:prstGeom prst="rect">
            <a:avLst/>
          </a:prstGeom>
          <a:solidFill>
            <a:schemeClr val="tx2"/>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pic>
        <p:nvPicPr>
          <p:cNvPr id="24" name="Picture 23" descr="house_of_le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067" y="1826429"/>
            <a:ext cx="1822970" cy="1764634"/>
          </a:xfrm>
          <a:prstGeom prst="rect">
            <a:avLst/>
          </a:prstGeom>
        </p:spPr>
      </p:pic>
      <p:sp>
        <p:nvSpPr>
          <p:cNvPr id="27" name="Rectangle 26"/>
          <p:cNvSpPr/>
          <p:nvPr/>
        </p:nvSpPr>
        <p:spPr bwMode="auto">
          <a:xfrm>
            <a:off x="5165849" y="4470449"/>
            <a:ext cx="981363" cy="508000"/>
          </a:xfrm>
          <a:prstGeom prst="rect">
            <a:avLst/>
          </a:prstGeom>
          <a:solidFill>
            <a:schemeClr val="tx2"/>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28" name="Rectangle 27"/>
          <p:cNvSpPr/>
          <p:nvPr/>
        </p:nvSpPr>
        <p:spPr>
          <a:xfrm>
            <a:off x="3840788" y="2335632"/>
            <a:ext cx="3944232" cy="2652008"/>
          </a:xfrm>
          <a:prstGeom prst="rect">
            <a:avLst/>
          </a:prstGeom>
          <a:solidFill>
            <a:srgbClr val="FFFFFF">
              <a:alpha val="0"/>
            </a:srgbClr>
          </a:solidFill>
        </p:spPr>
        <p:txBody>
          <a:bodyPr wrap="square">
            <a:spAutoFit/>
          </a:bodyPr>
          <a:lstStyle/>
          <a:p>
            <a:pPr fontAlgn="base">
              <a:lnSpc>
                <a:spcPct val="150000"/>
              </a:lnSpc>
              <a:spcAft>
                <a:spcPts val="1500"/>
              </a:spcAft>
              <a:buClr>
                <a:schemeClr val="tx1">
                  <a:lumMod val="50000"/>
                  <a:lumOff val="50000"/>
                </a:schemeClr>
              </a:buClr>
              <a:buSzPct val="100000"/>
              <a:defRPr/>
            </a:pPr>
            <a:r>
              <a:rPr lang="en-US" sz="2600" kern="0" dirty="0" smtClean="0">
                <a:solidFill>
                  <a:srgbClr val="474747"/>
                </a:solidFill>
                <a:effectLst/>
                <a:latin typeface="Arial"/>
                <a:cs typeface="Arial"/>
              </a:rPr>
              <a:t>The foundation of </a:t>
            </a:r>
            <a:br>
              <a:rPr lang="en-US" sz="2600" kern="0" dirty="0" smtClean="0">
                <a:solidFill>
                  <a:srgbClr val="474747"/>
                </a:solidFill>
                <a:effectLst/>
                <a:latin typeface="Arial"/>
                <a:cs typeface="Arial"/>
              </a:rPr>
            </a:br>
            <a:r>
              <a:rPr lang="en-US" sz="2600" b="1" kern="0" dirty="0" smtClean="0">
                <a:solidFill>
                  <a:schemeClr val="accent3"/>
                </a:solidFill>
                <a:effectLst/>
                <a:latin typeface="Arial"/>
                <a:cs typeface="Arial"/>
              </a:rPr>
              <a:t>Lean</a:t>
            </a:r>
            <a:r>
              <a:rPr lang="en-US" sz="2600" kern="0" dirty="0" smtClean="0">
                <a:solidFill>
                  <a:srgbClr val="474747"/>
                </a:solidFill>
                <a:effectLst/>
                <a:latin typeface="Arial"/>
                <a:cs typeface="Arial"/>
              </a:rPr>
              <a:t> is  </a:t>
            </a:r>
            <a:r>
              <a:rPr lang="en-US" sz="2600" b="1" kern="0" dirty="0" smtClean="0">
                <a:solidFill>
                  <a:srgbClr val="FFFFFF"/>
                </a:solidFill>
                <a:effectLst/>
                <a:latin typeface="Arial"/>
                <a:cs typeface="Arial"/>
              </a:rPr>
              <a:t>LEADERSHIP</a:t>
            </a:r>
            <a:endParaRPr lang="en-US" sz="2600" b="1" kern="0" dirty="0">
              <a:solidFill>
                <a:srgbClr val="FFFFFF"/>
              </a:solidFill>
              <a:effectLst/>
              <a:latin typeface="Arial"/>
              <a:cs typeface="Arial"/>
            </a:endParaRPr>
          </a:p>
          <a:p>
            <a:pPr fontAlgn="base">
              <a:lnSpc>
                <a:spcPct val="150000"/>
              </a:lnSpc>
              <a:spcAft>
                <a:spcPts val="1500"/>
              </a:spcAft>
              <a:buClr>
                <a:schemeClr val="tx1">
                  <a:lumMod val="50000"/>
                  <a:lumOff val="50000"/>
                </a:schemeClr>
              </a:buClr>
              <a:buSzPct val="100000"/>
              <a:defRPr/>
            </a:pPr>
            <a:r>
              <a:rPr lang="en-US" sz="2600" kern="0" dirty="0">
                <a:solidFill>
                  <a:srgbClr val="474747"/>
                </a:solidFill>
                <a:effectLst/>
              </a:rPr>
              <a:t>The foundation of </a:t>
            </a:r>
            <a:r>
              <a:rPr lang="en-US" sz="2600" kern="0" dirty="0" smtClean="0">
                <a:solidFill>
                  <a:srgbClr val="474747"/>
                </a:solidFill>
                <a:effectLst/>
              </a:rPr>
              <a:t/>
            </a:r>
            <a:br>
              <a:rPr lang="en-US" sz="2600" kern="0" dirty="0" smtClean="0">
                <a:solidFill>
                  <a:srgbClr val="474747"/>
                </a:solidFill>
                <a:effectLst/>
              </a:rPr>
            </a:br>
            <a:r>
              <a:rPr lang="en-US" sz="2600" b="1" kern="0" dirty="0" smtClean="0">
                <a:solidFill>
                  <a:srgbClr val="E96557"/>
                </a:solidFill>
                <a:effectLst/>
              </a:rPr>
              <a:t>SAFe</a:t>
            </a:r>
            <a:r>
              <a:rPr lang="en-US" sz="2600" kern="0" dirty="0" smtClean="0">
                <a:solidFill>
                  <a:srgbClr val="474747"/>
                </a:solidFill>
                <a:effectLst/>
              </a:rPr>
              <a:t> is  </a:t>
            </a:r>
            <a:r>
              <a:rPr lang="en-US" sz="2600" b="1" kern="0" dirty="0" smtClean="0">
                <a:solidFill>
                  <a:srgbClr val="FFFFFF"/>
                </a:solidFill>
                <a:effectLst/>
              </a:rPr>
              <a:t>YOU</a:t>
            </a:r>
            <a:endParaRPr lang="en-US" sz="2600" b="1" kern="0" dirty="0">
              <a:solidFill>
                <a:srgbClr val="FFFFFF"/>
              </a:solidFill>
              <a:effectLst/>
            </a:endParaRP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sharpenSoften amount="41000"/>
                    </a14:imgEffect>
                  </a14:imgLayer>
                </a14:imgProps>
              </a:ext>
              <a:ext uri="{28A0092B-C50C-407E-A947-70E740481C1C}">
                <a14:useLocalDpi xmlns:a14="http://schemas.microsoft.com/office/drawing/2010/main" val="0"/>
              </a:ext>
            </a:extLst>
          </a:blip>
          <a:stretch>
            <a:fillRect/>
          </a:stretch>
        </p:blipFill>
        <p:spPr>
          <a:xfrm>
            <a:off x="1693639" y="3973777"/>
            <a:ext cx="1745826" cy="1264660"/>
          </a:xfrm>
          <a:prstGeom prst="rect">
            <a:avLst/>
          </a:prstGeom>
          <a:effectLst>
            <a:outerShdw blurRad="50800" dist="38100" dir="2700000" algn="tl" rotWithShape="0">
              <a:srgbClr val="000000">
                <a:alpha val="43000"/>
              </a:srgbClr>
            </a:outerShdw>
          </a:effectLst>
        </p:spPr>
      </p:pic>
      <p:sp>
        <p:nvSpPr>
          <p:cNvPr id="10" name="Slide Number Placeholder 9"/>
          <p:cNvSpPr>
            <a:spLocks noGrp="1"/>
          </p:cNvSpPr>
          <p:nvPr>
            <p:ph type="sldNum" sz="quarter" idx="4"/>
          </p:nvPr>
        </p:nvSpPr>
        <p:spPr>
          <a:xfrm>
            <a:off x="6553200" y="6356350"/>
            <a:ext cx="2367588" cy="365125"/>
          </a:xfrm>
        </p:spPr>
        <p:txBody>
          <a:bodyPr/>
          <a:lstStyle/>
          <a:p>
            <a:fld id="{CDAE907E-7F84-7E47-B624-E1A95C1C6CC3}" type="slidenum">
              <a:rPr lang="en-US" smtClean="0"/>
              <a:pPr/>
              <a:t>29</a:t>
            </a:fld>
            <a:endParaRPr lang="en-US"/>
          </a:p>
        </p:txBody>
      </p:sp>
    </p:spTree>
    <p:extLst>
      <p:ext uri="{BB962C8B-B14F-4D97-AF65-F5344CB8AC3E}">
        <p14:creationId xmlns:p14="http://schemas.microsoft.com/office/powerpoint/2010/main" val="3630088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thought we’d be programming like this</a:t>
            </a:r>
            <a:endParaRPr lang="en-US" dirty="0"/>
          </a:p>
        </p:txBody>
      </p:sp>
      <p:pic>
        <p:nvPicPr>
          <p:cNvPr id="5" name="Picture 4" descr="programm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091" y="1129930"/>
            <a:ext cx="7201113" cy="5040780"/>
          </a:xfrm>
          <a:prstGeom prst="rect">
            <a:avLst/>
          </a:prstGeom>
        </p:spPr>
      </p:pic>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3</a:t>
            </a:fld>
            <a:endParaRPr lang="en-US"/>
          </a:p>
        </p:txBody>
      </p:sp>
    </p:spTree>
    <p:extLst>
      <p:ext uri="{BB962C8B-B14F-4D97-AF65-F5344CB8AC3E}">
        <p14:creationId xmlns:p14="http://schemas.microsoft.com/office/powerpoint/2010/main" val="2851701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6450" y="3084043"/>
            <a:ext cx="7693410" cy="584776"/>
          </a:xfrm>
        </p:spPr>
        <p:txBody>
          <a:bodyPr/>
          <a:lstStyle/>
          <a:p>
            <a:r>
              <a:rPr lang="en-US" dirty="0" smtClean="0"/>
              <a:t>Next Steps</a:t>
            </a:r>
            <a:endParaRPr lang="en-US" dirty="0"/>
          </a:p>
        </p:txBody>
      </p:sp>
    </p:spTree>
    <p:extLst>
      <p:ext uri="{BB962C8B-B14F-4D97-AF65-F5344CB8AC3E}">
        <p14:creationId xmlns:p14="http://schemas.microsoft.com/office/powerpoint/2010/main" val="4101364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045" y="1493997"/>
            <a:ext cx="1040756" cy="753914"/>
          </a:xfrm>
          <a:prstGeom prst="rect">
            <a:avLst/>
          </a:prstGeom>
          <a:effectLst>
            <a:outerShdw blurRad="50800" dist="38100" dir="2700000" algn="tl" rotWithShape="0">
              <a:srgbClr val="000000">
                <a:alpha val="43000"/>
              </a:srgbClr>
            </a:outerShdw>
          </a:effectLst>
        </p:spPr>
      </p:pic>
      <p:pic>
        <p:nvPicPr>
          <p:cNvPr id="5" name="Picture 4" descr="COVER ART 0321635841_Leffingwell_Comp.pdf"/>
          <p:cNvPicPr>
            <a:picLocks noChangeAspect="1"/>
          </p:cNvPicPr>
          <p:nvPr/>
        </p:nvPicPr>
        <p:blipFill>
          <a:blip r:embed="rId3" cstate="print"/>
          <a:stretch>
            <a:fillRect/>
          </a:stretch>
        </p:blipFill>
        <p:spPr>
          <a:xfrm>
            <a:off x="7356873" y="1493997"/>
            <a:ext cx="690054" cy="902167"/>
          </a:xfrm>
          <a:prstGeom prst="rect">
            <a:avLst/>
          </a:prstGeom>
          <a:ln>
            <a:solidFill>
              <a:srgbClr val="FFFFFF"/>
            </a:solidFill>
          </a:ln>
          <a:effectLst>
            <a:outerShdw blurRad="38100" dist="12700" dir="2700000" algn="tl" rotWithShape="0">
              <a:prstClr val="black">
                <a:alpha val="40000"/>
              </a:prstClr>
            </a:outerShdw>
          </a:effectLst>
        </p:spPr>
      </p:pic>
      <p:sp>
        <p:nvSpPr>
          <p:cNvPr id="6" name="Content Placeholder 3"/>
          <p:cNvSpPr txBox="1">
            <a:spLocks/>
          </p:cNvSpPr>
          <p:nvPr/>
        </p:nvSpPr>
        <p:spPr>
          <a:xfrm>
            <a:off x="2712721" y="1493997"/>
            <a:ext cx="4164312" cy="1405513"/>
          </a:xfrm>
          <a:prstGeom prst="rect">
            <a:avLst/>
          </a:prstGeom>
        </p:spPr>
        <p:txBody>
          <a:bodyPr wrap="square">
            <a:spAutoFit/>
          </a:bodyPr>
          <a:lstStyle>
            <a:lvl1pPr marL="457200" indent="-457200" algn="l" rtl="0" eaLnBrk="1" fontAlgn="base" hangingPunct="1">
              <a:spcBef>
                <a:spcPts val="400"/>
              </a:spcBef>
              <a:spcAft>
                <a:spcPts val="400"/>
              </a:spcAft>
              <a:buClr>
                <a:schemeClr val="tx2"/>
              </a:buClr>
              <a:buSzPct val="100000"/>
              <a:buFont typeface="Webdings" pitchFamily="18" charset="2"/>
              <a:buChar char=""/>
              <a:defRPr sz="2800">
                <a:solidFill>
                  <a:schemeClr val="tx1">
                    <a:lumMod val="75000"/>
                    <a:lumOff val="25000"/>
                  </a:schemeClr>
                </a:solidFill>
                <a:latin typeface="+mn-lt"/>
                <a:ea typeface="+mn-ea"/>
                <a:cs typeface="+mn-cs"/>
              </a:defRPr>
            </a:lvl1pPr>
            <a:lvl2pPr marL="804863" indent="-347663" algn="l" rtl="0" eaLnBrk="1" fontAlgn="base" hangingPunct="1">
              <a:spcBef>
                <a:spcPts val="400"/>
              </a:spcBef>
              <a:spcAft>
                <a:spcPts val="400"/>
              </a:spcAft>
              <a:buClr>
                <a:schemeClr val="tx2"/>
              </a:buClr>
              <a:buSzPct val="100000"/>
              <a:buFont typeface="Arial Black" pitchFamily="34" charset="0"/>
              <a:buChar char="•"/>
              <a:defRPr sz="2600">
                <a:solidFill>
                  <a:schemeClr val="tx1">
                    <a:lumMod val="75000"/>
                    <a:lumOff val="25000"/>
                  </a:schemeClr>
                </a:solidFill>
                <a:latin typeface="+mn-lt"/>
                <a:cs typeface="+mn-cs"/>
              </a:defRPr>
            </a:lvl2pPr>
            <a:lvl3pPr marL="1257300" indent="-342900" algn="l" rtl="0" eaLnBrk="1" fontAlgn="base" hangingPunct="1">
              <a:spcBef>
                <a:spcPts val="400"/>
              </a:spcBef>
              <a:spcAft>
                <a:spcPts val="400"/>
              </a:spcAft>
              <a:buClr>
                <a:schemeClr val="tx2"/>
              </a:buClr>
              <a:buSzPct val="100000"/>
              <a:buFont typeface="Arial Black" pitchFamily="34" charset="0"/>
              <a:buChar char="–"/>
              <a:tabLst/>
              <a:defRPr lang="en-US" altLang="en-US" sz="2400">
                <a:solidFill>
                  <a:schemeClr val="tx1">
                    <a:lumMod val="75000"/>
                    <a:lumOff val="25000"/>
                  </a:schemeClr>
                </a:solidFill>
                <a:latin typeface="+mn-lt"/>
                <a:cs typeface="+mn-cs"/>
              </a:defRPr>
            </a:lvl3pPr>
            <a:lvl4pPr marL="1598613" indent="-292100" algn="l" rtl="0" eaLnBrk="1" fontAlgn="base" hangingPunct="1">
              <a:spcBef>
                <a:spcPct val="20000"/>
              </a:spcBef>
              <a:spcAft>
                <a:spcPct val="0"/>
              </a:spcAft>
              <a:buClr>
                <a:schemeClr val="tx2"/>
              </a:buClr>
              <a:buSzPct val="110000"/>
              <a:buFont typeface="Arial Black" pitchFamily="34" charset="0"/>
              <a:buChar char="–"/>
              <a:defRPr lang="en-US" altLang="en-US" sz="2000" baseline="0" dirty="0" smtClean="0">
                <a:solidFill>
                  <a:schemeClr val="tx1">
                    <a:lumMod val="75000"/>
                    <a:lumOff val="25000"/>
                  </a:schemeClr>
                </a:solidFill>
                <a:latin typeface="+mn-lt"/>
                <a:cs typeface="+mn-cs"/>
              </a:defRPr>
            </a:lvl4pPr>
            <a:lvl5pPr marL="2006600" indent="-228600" algn="l" rtl="0" eaLnBrk="1" fontAlgn="base" hangingPunct="1">
              <a:spcBef>
                <a:spcPct val="20000"/>
              </a:spcBef>
              <a:spcAft>
                <a:spcPct val="0"/>
              </a:spcAft>
              <a:buClr>
                <a:schemeClr val="tx2"/>
              </a:buClr>
              <a:buSzPct val="100000"/>
              <a:buFont typeface="Arial Black" pitchFamily="34" charset="0"/>
              <a:buChar char="–"/>
              <a:defRPr lang="en-US" altLang="en-US" sz="2000" dirty="0" smtClean="0">
                <a:solidFill>
                  <a:schemeClr val="tx1">
                    <a:lumMod val="75000"/>
                    <a:lumOff val="25000"/>
                  </a:schemeClr>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buClr>
                <a:schemeClr val="tx1">
                  <a:lumMod val="50000"/>
                  <a:lumOff val="50000"/>
                </a:schemeClr>
              </a:buClr>
              <a:buFont typeface="Wingdings" charset="2"/>
              <a:buChar char="ü"/>
              <a:defRPr/>
            </a:pPr>
            <a:r>
              <a:rPr lang="en-US" sz="1800" kern="0" dirty="0">
                <a:solidFill>
                  <a:schemeClr val="tx2"/>
                </a:solidFill>
                <a:latin typeface="Arial"/>
                <a:cs typeface="Arial"/>
              </a:rPr>
              <a:t>Browse the </a:t>
            </a:r>
            <a:r>
              <a:rPr lang="en-US" sz="1800" kern="0" dirty="0" smtClean="0">
                <a:solidFill>
                  <a:schemeClr val="tx2"/>
                </a:solidFill>
                <a:latin typeface="Arial"/>
                <a:cs typeface="Arial"/>
              </a:rPr>
              <a:t>framework</a:t>
            </a:r>
          </a:p>
          <a:p>
            <a:pPr>
              <a:buClr>
                <a:schemeClr val="tx1">
                  <a:lumMod val="50000"/>
                  <a:lumOff val="50000"/>
                </a:schemeClr>
              </a:buClr>
              <a:buFont typeface="Wingdings" charset="2"/>
              <a:buChar char="ü"/>
              <a:defRPr/>
            </a:pPr>
            <a:r>
              <a:rPr lang="en-US" sz="1800" kern="0" dirty="0" smtClean="0">
                <a:solidFill>
                  <a:schemeClr val="tx2"/>
                </a:solidFill>
                <a:latin typeface="Arial"/>
                <a:cs typeface="Arial"/>
              </a:rPr>
              <a:t>Read the book</a:t>
            </a:r>
            <a:endParaRPr lang="en-US" sz="1800" kern="0" dirty="0">
              <a:solidFill>
                <a:schemeClr val="tx2"/>
              </a:solidFill>
              <a:latin typeface="Arial"/>
              <a:cs typeface="Arial"/>
            </a:endParaRPr>
          </a:p>
          <a:p>
            <a:pPr>
              <a:buClr>
                <a:schemeClr val="tx1">
                  <a:lumMod val="50000"/>
                  <a:lumOff val="50000"/>
                </a:schemeClr>
              </a:buClr>
              <a:buFont typeface="Wingdings" charset="2"/>
              <a:buChar char="ü"/>
              <a:defRPr/>
            </a:pPr>
            <a:r>
              <a:rPr lang="en-US" sz="1800" kern="0" dirty="0" smtClean="0">
                <a:solidFill>
                  <a:schemeClr val="tx2"/>
                </a:solidFill>
                <a:latin typeface="Arial"/>
                <a:cs typeface="Arial"/>
              </a:rPr>
              <a:t>Build your expertise with </a:t>
            </a:r>
            <a:br>
              <a:rPr lang="en-US" sz="1800" kern="0" dirty="0" smtClean="0">
                <a:solidFill>
                  <a:schemeClr val="tx2"/>
                </a:solidFill>
                <a:latin typeface="Arial"/>
                <a:cs typeface="Arial"/>
              </a:rPr>
            </a:br>
            <a:r>
              <a:rPr lang="en-US" sz="1800" kern="0" dirty="0" smtClean="0">
                <a:solidFill>
                  <a:schemeClr val="tx2"/>
                </a:solidFill>
                <a:latin typeface="Arial"/>
                <a:cs typeface="Arial"/>
              </a:rPr>
              <a:t>training and certification</a:t>
            </a:r>
          </a:p>
        </p:txBody>
      </p:sp>
      <p:sp>
        <p:nvSpPr>
          <p:cNvPr id="7" name="Content Placeholder 3"/>
          <p:cNvSpPr txBox="1">
            <a:spLocks/>
          </p:cNvSpPr>
          <p:nvPr/>
        </p:nvSpPr>
        <p:spPr>
          <a:xfrm>
            <a:off x="2712721" y="3253280"/>
            <a:ext cx="3809798" cy="646331"/>
          </a:xfrm>
          <a:prstGeom prst="rect">
            <a:avLst/>
          </a:prstGeom>
        </p:spPr>
        <p:txBody>
          <a:bodyPr wrap="square">
            <a:spAutoFit/>
          </a:bodyPr>
          <a:lstStyle>
            <a:lvl1pPr marL="457200" indent="-457200" algn="l" rtl="0" eaLnBrk="1" fontAlgn="base" hangingPunct="1">
              <a:spcBef>
                <a:spcPts val="400"/>
              </a:spcBef>
              <a:spcAft>
                <a:spcPts val="400"/>
              </a:spcAft>
              <a:buClr>
                <a:schemeClr val="tx2"/>
              </a:buClr>
              <a:buSzPct val="100000"/>
              <a:buFont typeface="Webdings" pitchFamily="18" charset="2"/>
              <a:buChar char=""/>
              <a:defRPr sz="2800">
                <a:solidFill>
                  <a:schemeClr val="tx1">
                    <a:lumMod val="75000"/>
                    <a:lumOff val="25000"/>
                  </a:schemeClr>
                </a:solidFill>
                <a:latin typeface="+mn-lt"/>
                <a:ea typeface="+mn-ea"/>
                <a:cs typeface="+mn-cs"/>
              </a:defRPr>
            </a:lvl1pPr>
            <a:lvl2pPr marL="804863" indent="-347663" algn="l" rtl="0" eaLnBrk="1" fontAlgn="base" hangingPunct="1">
              <a:spcBef>
                <a:spcPts val="400"/>
              </a:spcBef>
              <a:spcAft>
                <a:spcPts val="400"/>
              </a:spcAft>
              <a:buClr>
                <a:schemeClr val="tx2"/>
              </a:buClr>
              <a:buSzPct val="100000"/>
              <a:buFont typeface="Arial Black" pitchFamily="34" charset="0"/>
              <a:buChar char="•"/>
              <a:defRPr sz="2600">
                <a:solidFill>
                  <a:schemeClr val="tx1">
                    <a:lumMod val="75000"/>
                    <a:lumOff val="25000"/>
                  </a:schemeClr>
                </a:solidFill>
                <a:latin typeface="+mn-lt"/>
                <a:cs typeface="+mn-cs"/>
              </a:defRPr>
            </a:lvl2pPr>
            <a:lvl3pPr marL="1257300" indent="-342900" algn="l" rtl="0" eaLnBrk="1" fontAlgn="base" hangingPunct="1">
              <a:spcBef>
                <a:spcPts val="400"/>
              </a:spcBef>
              <a:spcAft>
                <a:spcPts val="400"/>
              </a:spcAft>
              <a:buClr>
                <a:schemeClr val="tx2"/>
              </a:buClr>
              <a:buSzPct val="100000"/>
              <a:buFont typeface="Arial Black" pitchFamily="34" charset="0"/>
              <a:buChar char="–"/>
              <a:tabLst/>
              <a:defRPr lang="en-US" altLang="en-US" sz="2400">
                <a:solidFill>
                  <a:schemeClr val="tx1">
                    <a:lumMod val="75000"/>
                    <a:lumOff val="25000"/>
                  </a:schemeClr>
                </a:solidFill>
                <a:latin typeface="+mn-lt"/>
                <a:cs typeface="+mn-cs"/>
              </a:defRPr>
            </a:lvl3pPr>
            <a:lvl4pPr marL="1598613" indent="-292100" algn="l" rtl="0" eaLnBrk="1" fontAlgn="base" hangingPunct="1">
              <a:spcBef>
                <a:spcPct val="20000"/>
              </a:spcBef>
              <a:spcAft>
                <a:spcPct val="0"/>
              </a:spcAft>
              <a:buClr>
                <a:schemeClr val="tx2"/>
              </a:buClr>
              <a:buSzPct val="110000"/>
              <a:buFont typeface="Arial Black" pitchFamily="34" charset="0"/>
              <a:buChar char="–"/>
              <a:defRPr lang="en-US" altLang="en-US" sz="2000" baseline="0" dirty="0" smtClean="0">
                <a:solidFill>
                  <a:schemeClr val="tx1">
                    <a:lumMod val="75000"/>
                    <a:lumOff val="25000"/>
                  </a:schemeClr>
                </a:solidFill>
                <a:latin typeface="+mn-lt"/>
                <a:cs typeface="+mn-cs"/>
              </a:defRPr>
            </a:lvl4pPr>
            <a:lvl5pPr marL="2006600" indent="-228600" algn="l" rtl="0" eaLnBrk="1" fontAlgn="base" hangingPunct="1">
              <a:spcBef>
                <a:spcPct val="20000"/>
              </a:spcBef>
              <a:spcAft>
                <a:spcPct val="0"/>
              </a:spcAft>
              <a:buClr>
                <a:schemeClr val="tx2"/>
              </a:buClr>
              <a:buSzPct val="100000"/>
              <a:buFont typeface="Arial Black" pitchFamily="34" charset="0"/>
              <a:buChar char="–"/>
              <a:defRPr lang="en-US" altLang="en-US" sz="2000" dirty="0" smtClean="0">
                <a:solidFill>
                  <a:schemeClr val="tx1">
                    <a:lumMod val="75000"/>
                    <a:lumOff val="25000"/>
                  </a:schemeClr>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342900" marR="0" lvl="1" indent="-342900">
              <a:lnSpc>
                <a:spcPct val="100000"/>
              </a:lnSpc>
              <a:buClr>
                <a:schemeClr val="tx1">
                  <a:lumMod val="50000"/>
                  <a:lumOff val="50000"/>
                </a:schemeClr>
              </a:buClr>
              <a:buFont typeface="Wingdings" charset="2"/>
              <a:buChar char="ü"/>
              <a:tabLst/>
              <a:defRPr/>
            </a:pPr>
            <a:r>
              <a:rPr lang="en-US" sz="1800" kern="0" dirty="0" smtClean="0">
                <a:solidFill>
                  <a:srgbClr val="474747"/>
                </a:solidFill>
                <a:latin typeface="Arial"/>
                <a:cs typeface="Arial"/>
              </a:rPr>
              <a:t>Accelerate value delivery with </a:t>
            </a:r>
            <a:br>
              <a:rPr lang="en-US" sz="1800" kern="0" dirty="0" smtClean="0">
                <a:solidFill>
                  <a:srgbClr val="474747"/>
                </a:solidFill>
                <a:latin typeface="Arial"/>
                <a:cs typeface="Arial"/>
              </a:rPr>
            </a:br>
            <a:r>
              <a:rPr lang="en-US" sz="1800" kern="0" dirty="0" smtClean="0">
                <a:solidFill>
                  <a:srgbClr val="474747"/>
                </a:solidFill>
                <a:latin typeface="Arial"/>
                <a:cs typeface="Arial"/>
              </a:rPr>
              <a:t>your </a:t>
            </a:r>
            <a:r>
              <a:rPr lang="en-US" sz="1800" kern="0" dirty="0">
                <a:solidFill>
                  <a:srgbClr val="474747"/>
                </a:solidFill>
                <a:latin typeface="Arial"/>
                <a:cs typeface="Arial"/>
              </a:rPr>
              <a:t>first Agile R</a:t>
            </a:r>
            <a:r>
              <a:rPr lang="en-US" sz="1800" kern="0" dirty="0" smtClean="0">
                <a:solidFill>
                  <a:srgbClr val="474747"/>
                </a:solidFill>
                <a:latin typeface="Arial"/>
                <a:cs typeface="Arial"/>
              </a:rPr>
              <a:t>elease Train</a:t>
            </a:r>
          </a:p>
        </p:txBody>
      </p:sp>
      <p:sp>
        <p:nvSpPr>
          <p:cNvPr id="8" name="Content Placeholder 3"/>
          <p:cNvSpPr txBox="1">
            <a:spLocks/>
          </p:cNvSpPr>
          <p:nvPr/>
        </p:nvSpPr>
        <p:spPr>
          <a:xfrm>
            <a:off x="2703649" y="4594001"/>
            <a:ext cx="3809798" cy="1579920"/>
          </a:xfrm>
          <a:prstGeom prst="rect">
            <a:avLst/>
          </a:prstGeom>
        </p:spPr>
        <p:txBody>
          <a:bodyPr wrap="square">
            <a:spAutoFit/>
          </a:bodyPr>
          <a:lstStyle>
            <a:lvl1pPr marL="457200" indent="-457200" algn="l" rtl="0" eaLnBrk="1" fontAlgn="base" hangingPunct="1">
              <a:spcBef>
                <a:spcPts val="400"/>
              </a:spcBef>
              <a:spcAft>
                <a:spcPts val="400"/>
              </a:spcAft>
              <a:buClr>
                <a:schemeClr val="tx2"/>
              </a:buClr>
              <a:buSzPct val="100000"/>
              <a:buFont typeface="Webdings" pitchFamily="18" charset="2"/>
              <a:buChar char=""/>
              <a:defRPr sz="2800">
                <a:solidFill>
                  <a:schemeClr val="tx1">
                    <a:lumMod val="75000"/>
                    <a:lumOff val="25000"/>
                  </a:schemeClr>
                </a:solidFill>
                <a:latin typeface="+mn-lt"/>
                <a:ea typeface="+mn-ea"/>
                <a:cs typeface="+mn-cs"/>
              </a:defRPr>
            </a:lvl1pPr>
            <a:lvl2pPr marL="804863" indent="-347663" algn="l" rtl="0" eaLnBrk="1" fontAlgn="base" hangingPunct="1">
              <a:spcBef>
                <a:spcPts val="400"/>
              </a:spcBef>
              <a:spcAft>
                <a:spcPts val="400"/>
              </a:spcAft>
              <a:buClr>
                <a:schemeClr val="tx2"/>
              </a:buClr>
              <a:buSzPct val="100000"/>
              <a:buFont typeface="Arial Black" pitchFamily="34" charset="0"/>
              <a:buChar char="•"/>
              <a:defRPr sz="2600">
                <a:solidFill>
                  <a:schemeClr val="tx1">
                    <a:lumMod val="75000"/>
                    <a:lumOff val="25000"/>
                  </a:schemeClr>
                </a:solidFill>
                <a:latin typeface="+mn-lt"/>
                <a:cs typeface="+mn-cs"/>
              </a:defRPr>
            </a:lvl2pPr>
            <a:lvl3pPr marL="1257300" indent="-342900" algn="l" rtl="0" eaLnBrk="1" fontAlgn="base" hangingPunct="1">
              <a:spcBef>
                <a:spcPts val="400"/>
              </a:spcBef>
              <a:spcAft>
                <a:spcPts val="400"/>
              </a:spcAft>
              <a:buClr>
                <a:schemeClr val="tx2"/>
              </a:buClr>
              <a:buSzPct val="100000"/>
              <a:buFont typeface="Arial Black" pitchFamily="34" charset="0"/>
              <a:buChar char="–"/>
              <a:tabLst/>
              <a:defRPr lang="en-US" altLang="en-US" sz="2400">
                <a:solidFill>
                  <a:schemeClr val="tx1">
                    <a:lumMod val="75000"/>
                    <a:lumOff val="25000"/>
                  </a:schemeClr>
                </a:solidFill>
                <a:latin typeface="+mn-lt"/>
                <a:cs typeface="+mn-cs"/>
              </a:defRPr>
            </a:lvl3pPr>
            <a:lvl4pPr marL="1598613" indent="-292100" algn="l" rtl="0" eaLnBrk="1" fontAlgn="base" hangingPunct="1">
              <a:spcBef>
                <a:spcPct val="20000"/>
              </a:spcBef>
              <a:spcAft>
                <a:spcPct val="0"/>
              </a:spcAft>
              <a:buClr>
                <a:schemeClr val="tx2"/>
              </a:buClr>
              <a:buSzPct val="110000"/>
              <a:buFont typeface="Arial Black" pitchFamily="34" charset="0"/>
              <a:buChar char="–"/>
              <a:defRPr lang="en-US" altLang="en-US" sz="2000" baseline="0" dirty="0" smtClean="0">
                <a:solidFill>
                  <a:schemeClr val="tx1">
                    <a:lumMod val="75000"/>
                    <a:lumOff val="25000"/>
                  </a:schemeClr>
                </a:solidFill>
                <a:latin typeface="+mn-lt"/>
                <a:cs typeface="+mn-cs"/>
              </a:defRPr>
            </a:lvl4pPr>
            <a:lvl5pPr marL="2006600" indent="-228600" algn="l" rtl="0" eaLnBrk="1" fontAlgn="base" hangingPunct="1">
              <a:spcBef>
                <a:spcPct val="20000"/>
              </a:spcBef>
              <a:spcAft>
                <a:spcPct val="0"/>
              </a:spcAft>
              <a:buClr>
                <a:schemeClr val="tx2"/>
              </a:buClr>
              <a:buSzPct val="100000"/>
              <a:buFont typeface="Arial Black" pitchFamily="34" charset="0"/>
              <a:buChar char="–"/>
              <a:defRPr lang="en-US" altLang="en-US" sz="2000" dirty="0" smtClean="0">
                <a:solidFill>
                  <a:schemeClr val="tx1">
                    <a:lumMod val="75000"/>
                    <a:lumOff val="25000"/>
                  </a:schemeClr>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285750" lvl="1" indent="-285750">
              <a:buClr>
                <a:schemeClr val="tx1">
                  <a:lumMod val="50000"/>
                  <a:lumOff val="50000"/>
                </a:schemeClr>
              </a:buClr>
              <a:buFont typeface="Wingdings" charset="2"/>
              <a:buChar char="ü"/>
              <a:defRPr/>
            </a:pPr>
            <a:r>
              <a:rPr lang="en-US" sz="1800" kern="0" dirty="0" smtClean="0">
                <a:solidFill>
                  <a:srgbClr val="474747"/>
                </a:solidFill>
                <a:latin typeface="Arial"/>
                <a:cs typeface="Arial"/>
              </a:rPr>
              <a:t>Get help from the experts at </a:t>
            </a:r>
            <a:r>
              <a:rPr lang="en-US" sz="1800" b="1" kern="0" dirty="0" smtClean="0">
                <a:solidFill>
                  <a:schemeClr val="tx2"/>
                </a:solidFill>
                <a:latin typeface="Arial"/>
                <a:cs typeface="Arial"/>
              </a:rPr>
              <a:t>ScaledAgile.com</a:t>
            </a:r>
            <a:r>
              <a:rPr lang="en-US" sz="1800" kern="0" dirty="0" smtClean="0">
                <a:solidFill>
                  <a:srgbClr val="474747"/>
                </a:solidFill>
                <a:latin typeface="Arial"/>
                <a:cs typeface="Arial"/>
              </a:rPr>
              <a:t> and </a:t>
            </a:r>
            <a:r>
              <a:rPr lang="en-US" sz="1800" b="1" kern="0" dirty="0" err="1" smtClean="0">
                <a:solidFill>
                  <a:srgbClr val="474747"/>
                </a:solidFill>
                <a:latin typeface="Arial"/>
                <a:cs typeface="Arial"/>
              </a:rPr>
              <a:t>ScaledAgilePartners.com</a:t>
            </a:r>
            <a:endParaRPr lang="en-US" sz="1800" b="1" kern="0" dirty="0">
              <a:solidFill>
                <a:srgbClr val="474747"/>
              </a:solidFill>
              <a:latin typeface="Arial"/>
              <a:cs typeface="Arial"/>
            </a:endParaRPr>
          </a:p>
          <a:p>
            <a:pPr marL="285750" lvl="1" indent="-285750">
              <a:buClr>
                <a:schemeClr val="tx1">
                  <a:lumMod val="50000"/>
                  <a:lumOff val="50000"/>
                </a:schemeClr>
              </a:buClr>
              <a:buFont typeface="Wingdings" charset="2"/>
              <a:buChar char="ü"/>
              <a:defRPr/>
            </a:pPr>
            <a:r>
              <a:rPr lang="en-US" sz="1800" kern="0" dirty="0" smtClean="0">
                <a:solidFill>
                  <a:srgbClr val="474747"/>
                </a:solidFill>
                <a:latin typeface="Arial"/>
                <a:cs typeface="Arial"/>
              </a:rPr>
              <a:t>Join the community at </a:t>
            </a:r>
            <a:r>
              <a:rPr lang="en-US" sz="1800" b="1" kern="0" dirty="0" err="1" smtClean="0">
                <a:solidFill>
                  <a:srgbClr val="474747"/>
                </a:solidFill>
                <a:latin typeface="Arial"/>
                <a:cs typeface="Arial"/>
              </a:rPr>
              <a:t>community.ScaledAgile.com</a:t>
            </a:r>
            <a:endParaRPr lang="en-US" sz="1800" b="1" kern="0" dirty="0">
              <a:solidFill>
                <a:srgbClr val="474747"/>
              </a:solidFill>
              <a:latin typeface="Arial"/>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85" y="3412030"/>
            <a:ext cx="2568091" cy="295574"/>
          </a:xfrm>
          <a:prstGeom prst="rect">
            <a:avLst/>
          </a:prstGeom>
        </p:spPr>
      </p:pic>
      <p:sp>
        <p:nvSpPr>
          <p:cNvPr id="10" name="Rounded Rectangle 9"/>
          <p:cNvSpPr/>
          <p:nvPr/>
        </p:nvSpPr>
        <p:spPr>
          <a:xfrm>
            <a:off x="371929" y="1493998"/>
            <a:ext cx="1968499" cy="753914"/>
          </a:xfrm>
          <a:prstGeom prst="roundRect">
            <a:avLst/>
          </a:prstGeom>
          <a:solidFill>
            <a:schemeClr val="accent1"/>
          </a:soli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t" anchorCtr="0"/>
          <a:lstStyle/>
          <a:p>
            <a:pPr algn="ctr" eaLnBrk="0" hangingPunct="0">
              <a:spcBef>
                <a:spcPct val="20000"/>
              </a:spcBef>
            </a:pPr>
            <a:r>
              <a:rPr lang="en-US" sz="1600" dirty="0" smtClean="0">
                <a:latin typeface="Arial"/>
              </a:rPr>
              <a:t>Become a SAFe</a:t>
            </a:r>
          </a:p>
          <a:p>
            <a:pPr algn="ctr" eaLnBrk="0" hangingPunct="0">
              <a:spcBef>
                <a:spcPct val="20000"/>
              </a:spcBef>
            </a:pPr>
            <a:r>
              <a:rPr lang="en-US" sz="1600" dirty="0" smtClean="0">
                <a:latin typeface="Arial"/>
              </a:rPr>
              <a:t>Lean-Agile Leader</a:t>
            </a:r>
          </a:p>
          <a:p>
            <a:pPr algn="ctr" eaLnBrk="0" hangingPunct="0">
              <a:spcBef>
                <a:spcPct val="20000"/>
              </a:spcBef>
            </a:pPr>
            <a:endParaRPr lang="en-US" sz="1600" dirty="0">
              <a:latin typeface="Arial"/>
            </a:endParaRPr>
          </a:p>
        </p:txBody>
      </p:sp>
      <p:sp>
        <p:nvSpPr>
          <p:cNvPr id="11" name="Rounded Rectangle 10"/>
          <p:cNvSpPr/>
          <p:nvPr/>
        </p:nvSpPr>
        <p:spPr>
          <a:xfrm>
            <a:off x="371929" y="3357711"/>
            <a:ext cx="1968499" cy="699786"/>
          </a:xfrm>
          <a:prstGeom prst="roundRect">
            <a:avLst/>
          </a:prstGeom>
          <a:solidFill>
            <a:schemeClr val="accent1"/>
          </a:soli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t" anchorCtr="0"/>
          <a:lstStyle/>
          <a:p>
            <a:pPr algn="ctr" eaLnBrk="0" hangingPunct="0">
              <a:spcBef>
                <a:spcPct val="20000"/>
              </a:spcBef>
            </a:pPr>
            <a:r>
              <a:rPr lang="en-US" sz="1600" dirty="0" smtClean="0">
                <a:latin typeface="Arial"/>
                <a:cs typeface="Arial"/>
              </a:rPr>
              <a:t>Launch Agile</a:t>
            </a:r>
          </a:p>
          <a:p>
            <a:pPr algn="ctr" eaLnBrk="0" hangingPunct="0">
              <a:spcBef>
                <a:spcPct val="20000"/>
              </a:spcBef>
            </a:pPr>
            <a:r>
              <a:rPr lang="en-US" sz="1600" dirty="0" smtClean="0">
                <a:latin typeface="Arial"/>
                <a:cs typeface="Arial"/>
              </a:rPr>
              <a:t>Release Trains</a:t>
            </a:r>
            <a:endParaRPr lang="en-US" sz="1600" dirty="0">
              <a:latin typeface="Arial"/>
              <a:cs typeface="Arial"/>
            </a:endParaRPr>
          </a:p>
        </p:txBody>
      </p:sp>
      <p:sp>
        <p:nvSpPr>
          <p:cNvPr id="12" name="Rounded Rectangle 11"/>
          <p:cNvSpPr/>
          <p:nvPr/>
        </p:nvSpPr>
        <p:spPr>
          <a:xfrm>
            <a:off x="408215" y="4685274"/>
            <a:ext cx="1968499" cy="699786"/>
          </a:xfrm>
          <a:prstGeom prst="roundRect">
            <a:avLst/>
          </a:prstGeom>
          <a:solidFill>
            <a:schemeClr val="accent1"/>
          </a:solidFill>
          <a:ln>
            <a:noFill/>
          </a:ln>
          <a:scene3d>
            <a:camera prst="orthographicFront"/>
            <a:lightRig rig="threePt" dir="t"/>
          </a:scene3d>
          <a:sp3d>
            <a:bevelT w="25400" h="25400" prst="relaxedInset"/>
          </a:sp3d>
        </p:spPr>
        <p:style>
          <a:lnRef idx="1">
            <a:schemeClr val="accent1"/>
          </a:lnRef>
          <a:fillRef idx="3">
            <a:schemeClr val="accent1"/>
          </a:fillRef>
          <a:effectRef idx="2">
            <a:schemeClr val="accent1"/>
          </a:effectRef>
          <a:fontRef idx="minor">
            <a:schemeClr val="lt1"/>
          </a:fontRef>
        </p:style>
        <p:txBody>
          <a:bodyPr rtlCol="0" anchor="t" anchorCtr="0"/>
          <a:lstStyle/>
          <a:p>
            <a:pPr algn="ctr" eaLnBrk="0" hangingPunct="0">
              <a:spcBef>
                <a:spcPct val="20000"/>
              </a:spcBef>
            </a:pPr>
            <a:r>
              <a:rPr lang="en-US" sz="1600" dirty="0" smtClean="0">
                <a:latin typeface="Arial"/>
                <a:cs typeface="Arial"/>
              </a:rPr>
              <a:t>Leverage the</a:t>
            </a:r>
          </a:p>
          <a:p>
            <a:pPr algn="ctr" eaLnBrk="0" hangingPunct="0">
              <a:spcBef>
                <a:spcPct val="20000"/>
              </a:spcBef>
            </a:pPr>
            <a:r>
              <a:rPr lang="en-US" sz="1600" dirty="0" smtClean="0">
                <a:latin typeface="Arial"/>
                <a:cs typeface="Arial"/>
              </a:rPr>
              <a:t>Community</a:t>
            </a:r>
            <a:endParaRPr lang="en-US" sz="1600" dirty="0">
              <a:latin typeface="Arial"/>
              <a:cs typeface="Arial"/>
            </a:endParaRPr>
          </a:p>
        </p:txBody>
      </p:sp>
      <p:pic>
        <p:nvPicPr>
          <p:cNvPr id="15" name="Picture 14" descr="certification.png"/>
          <p:cNvPicPr>
            <a:picLocks noChangeAspect="1"/>
          </p:cNvPicPr>
          <p:nvPr/>
        </p:nvPicPr>
        <p:blipFill>
          <a:blip r:embed="rId5">
            <a:extLst>
              <a:ext uri="{BEBA8EAE-BF5A-486C-A8C5-ECC9F3942E4B}">
                <a14:imgProps xmlns:a14="http://schemas.microsoft.com/office/drawing/2010/main">
                  <a14:imgLayer r:embed="rId6">
                    <a14:imgEffect>
                      <a14:colorTemperature colorTemp="6391"/>
                    </a14:imgEffect>
                  </a14:imgLayer>
                </a14:imgProps>
              </a:ext>
              <a:ext uri="{28A0092B-C50C-407E-A947-70E740481C1C}">
                <a14:useLocalDpi xmlns:a14="http://schemas.microsoft.com/office/drawing/2010/main" val="0"/>
              </a:ext>
            </a:extLst>
          </a:blip>
          <a:stretch>
            <a:fillRect/>
          </a:stretch>
        </p:blipFill>
        <p:spPr>
          <a:xfrm>
            <a:off x="8192955" y="1493997"/>
            <a:ext cx="486835" cy="675965"/>
          </a:xfrm>
          <a:prstGeom prst="rect">
            <a:avLst/>
          </a:prstGeom>
          <a:effectLst/>
        </p:spPr>
      </p:pic>
      <p:pic>
        <p:nvPicPr>
          <p:cNvPr id="16" name="Picture 15" descr="communit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5875" y="4559191"/>
            <a:ext cx="2332894" cy="1556374"/>
          </a:xfrm>
          <a:prstGeom prst="rect">
            <a:avLst/>
          </a:prstGeom>
          <a:effectLst>
            <a:outerShdw blurRad="50800" dist="38100" dir="2700000" algn="tl" rotWithShape="0">
              <a:srgbClr val="000000">
                <a:alpha val="43000"/>
              </a:srgbClr>
            </a:outerShdw>
          </a:effectLst>
        </p:spPr>
      </p:pic>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31</a:t>
            </a:fld>
            <a:endParaRPr lang="en-US"/>
          </a:p>
        </p:txBody>
      </p:sp>
    </p:spTree>
    <p:extLst>
      <p:ext uri="{BB962C8B-B14F-4D97-AF65-F5344CB8AC3E}">
        <p14:creationId xmlns:p14="http://schemas.microsoft.com/office/powerpoint/2010/main" val="2834981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21" y="464900"/>
            <a:ext cx="7763358" cy="5808656"/>
          </a:xfrm>
          <a:prstGeom prst="rect">
            <a:avLst/>
          </a:prstGeom>
        </p:spPr>
      </p:pic>
      <p:sp>
        <p:nvSpPr>
          <p:cNvPr id="2" name="Slide Number Placeholder 1"/>
          <p:cNvSpPr>
            <a:spLocks noGrp="1"/>
          </p:cNvSpPr>
          <p:nvPr>
            <p:ph type="sldNum" sz="quarter" idx="4"/>
          </p:nvPr>
        </p:nvSpPr>
        <p:spPr>
          <a:xfrm>
            <a:off x="6553200" y="6356350"/>
            <a:ext cx="2367588" cy="365125"/>
          </a:xfrm>
        </p:spPr>
        <p:txBody>
          <a:bodyPr/>
          <a:lstStyle/>
          <a:p>
            <a:fld id="{CDAE907E-7F84-7E47-B624-E1A95C1C6CC3}" type="slidenum">
              <a:rPr lang="en-US" smtClean="0"/>
              <a:pPr/>
              <a:t>32</a:t>
            </a:fld>
            <a:endParaRPr lang="en-US"/>
          </a:p>
        </p:txBody>
      </p:sp>
    </p:spTree>
    <p:extLst>
      <p:ext uri="{BB962C8B-B14F-4D97-AF65-F5344CB8AC3E}">
        <p14:creationId xmlns:p14="http://schemas.microsoft.com/office/powerpoint/2010/main" val="3979301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6450" y="3084043"/>
            <a:ext cx="7693410" cy="584776"/>
          </a:xfrm>
        </p:spPr>
        <p:txBody>
          <a:bodyPr/>
          <a:lstStyle/>
          <a:p>
            <a:r>
              <a:rPr lang="en-US" dirty="0" smtClean="0"/>
              <a:t>Appendix</a:t>
            </a:r>
            <a:endParaRPr lang="en-US" dirty="0"/>
          </a:p>
        </p:txBody>
      </p:sp>
    </p:spTree>
    <p:extLst>
      <p:ext uri="{BB962C8B-B14F-4D97-AF65-F5344CB8AC3E}">
        <p14:creationId xmlns:p14="http://schemas.microsoft.com/office/powerpoint/2010/main" val="4101364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3"/>
          </p:nvPr>
        </p:nvSpPr>
        <p:spPr>
          <a:xfrm>
            <a:off x="569717" y="1487714"/>
            <a:ext cx="8101999" cy="2118528"/>
          </a:xfrm>
        </p:spPr>
        <p:txBody>
          <a:bodyPr/>
          <a:lstStyle/>
          <a:p>
            <a:pPr>
              <a:buNone/>
            </a:pPr>
            <a:r>
              <a:rPr lang="en-US" dirty="0" smtClean="0"/>
              <a:t>This presentation was prepared after taking references from below sites:</a:t>
            </a:r>
            <a:endParaRPr lang="en-US" b="1" dirty="0" smtClean="0">
              <a:hlinkClick r:id="rId2"/>
            </a:endParaRPr>
          </a:p>
          <a:p>
            <a:pPr lvl="1">
              <a:buFont typeface="Wingdings" charset="2"/>
              <a:buChar char="ü"/>
            </a:pPr>
            <a:r>
              <a:rPr lang="en-US" dirty="0" smtClean="0">
                <a:hlinkClick r:id="rId2"/>
              </a:rPr>
              <a:t>http://scaledagileframework.com/</a:t>
            </a:r>
            <a:endParaRPr lang="en-US" dirty="0" smtClean="0"/>
          </a:p>
          <a:p>
            <a:pPr lvl="1">
              <a:buFont typeface="Wingdings" charset="2"/>
              <a:buChar char="ü"/>
            </a:pPr>
            <a:r>
              <a:rPr lang="en-US" dirty="0" smtClean="0">
                <a:hlinkClick r:id="rId3"/>
              </a:rPr>
              <a:t>www.Rallydev.com</a:t>
            </a:r>
            <a:endParaRPr lang="en-US" dirty="0" smtClean="0"/>
          </a:p>
          <a:p>
            <a:pPr lvl="1">
              <a:buNone/>
            </a:pPr>
            <a:endParaRPr lang="en-US" dirty="0"/>
          </a:p>
        </p:txBody>
      </p:sp>
      <p:sp>
        <p:nvSpPr>
          <p:cNvPr id="4" name="Slide Number Placeholder 3"/>
          <p:cNvSpPr>
            <a:spLocks noGrp="1"/>
          </p:cNvSpPr>
          <p:nvPr>
            <p:ph type="sldNum" sz="quarter" idx="4"/>
          </p:nvPr>
        </p:nvSpPr>
        <p:spPr/>
        <p:txBody>
          <a:bodyPr/>
          <a:lstStyle/>
          <a:p>
            <a:fld id="{CDAE907E-7F84-7E47-B624-E1A95C1C6CC3}" type="slidenum">
              <a:rPr lang="en-US" smtClean="0"/>
              <a:pPr/>
              <a:t>34</a:t>
            </a:fld>
            <a:endParaRPr lang="en-US"/>
          </a:p>
        </p:txBody>
      </p:sp>
      <p:sp>
        <p:nvSpPr>
          <p:cNvPr id="5" name="TextBox 4"/>
          <p:cNvSpPr txBox="1"/>
          <p:nvPr/>
        </p:nvSpPr>
        <p:spPr bwMode="auto">
          <a:xfrm>
            <a:off x="4583545" y="6673273"/>
            <a:ext cx="914400" cy="914400"/>
          </a:xfrm>
          <a:prstGeom prst="rect">
            <a:avLst/>
          </a:prstGeom>
          <a:noFill/>
          <a:ln w="9525">
            <a:noFill/>
            <a:miter lim="800000"/>
            <a:headEnd/>
            <a:tailEnd/>
          </a:ln>
        </p:spPr>
        <p:txBody>
          <a:bodyPr vert="horz" wrap="none" lIns="91440" tIns="0" rIns="91440" bIns="45720" numCol="1" rtlCol="0" anchor="t" anchorCtr="0" compatLnSpc="1">
            <a:prstTxWarp prst="textNoShape">
              <a:avLst/>
            </a:prstTxWarp>
            <a:noAutofit/>
          </a:bodyPr>
          <a:lstStyle/>
          <a:p>
            <a:endParaRPr lang="en-US" sz="1800" dirty="0" smtClean="0">
              <a:solidFill>
                <a:schemeClr val="bg1"/>
              </a:solidFill>
            </a:endParaRPr>
          </a:p>
        </p:txBody>
      </p:sp>
      <p:sp>
        <p:nvSpPr>
          <p:cNvPr id="6" name="TextBox 5"/>
          <p:cNvSpPr txBox="1"/>
          <p:nvPr/>
        </p:nvSpPr>
        <p:spPr bwMode="auto">
          <a:xfrm>
            <a:off x="1489364" y="1789545"/>
            <a:ext cx="914400" cy="914400"/>
          </a:xfrm>
          <a:prstGeom prst="rect">
            <a:avLst/>
          </a:prstGeom>
          <a:noFill/>
          <a:ln w="9525">
            <a:noFill/>
            <a:miter lim="800000"/>
            <a:headEnd/>
            <a:tailEnd/>
          </a:ln>
        </p:spPr>
        <p:txBody>
          <a:bodyPr vert="horz" wrap="none" lIns="91440" tIns="0" rIns="91440" bIns="45720" numCol="1" rtlCol="0" anchor="t" anchorCtr="0" compatLnSpc="1">
            <a:prstTxWarp prst="textNoShape">
              <a:avLst/>
            </a:prstTxWarp>
            <a:noAutofit/>
          </a:bodyPr>
          <a:lstStyle/>
          <a:p>
            <a:endParaRPr lang="en-US" sz="1800" dirty="0" smtClean="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077525" y="1789555"/>
            <a:ext cx="2482274" cy="2055090"/>
          </a:xfrm>
          <a:prstGeom prst="rect">
            <a:avLst/>
          </a:prstGeom>
          <a:solidFill>
            <a:srgbClr val="FFFFFF"/>
          </a:solidFill>
          <a:ln w="25400" cap="flat" cmpd="sng" algn="ctr">
            <a:solidFill>
              <a:schemeClr val="accent2"/>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11" name="Title 1"/>
          <p:cNvSpPr txBox="1">
            <a:spLocks/>
          </p:cNvSpPr>
          <p:nvPr/>
        </p:nvSpPr>
        <p:spPr bwMode="auto">
          <a:xfrm>
            <a:off x="542634" y="666750"/>
            <a:ext cx="8017165" cy="401637"/>
          </a:xfrm>
          <a:prstGeom prst="rect">
            <a:avLst/>
          </a:prstGeom>
          <a:noFill/>
          <a:ln w="9525">
            <a:noFill/>
            <a:miter lim="800000"/>
            <a:headEnd/>
            <a:tailEnd/>
          </a:ln>
        </p:spPr>
        <p:txBody>
          <a:bodyPr vert="horz" wrap="square" lIns="91440" tIns="0" rIns="91440" bIns="45720" numCol="1" anchor="t" anchorCtr="0" compatLnSpc="1">
            <a:prstTxWarp prst="textNoShape">
              <a:avLst/>
            </a:prstTxWarp>
            <a:noAutofit/>
          </a:bodyPr>
          <a:lstStyle>
            <a:lvl1pPr algn="l" rtl="0" eaLnBrk="1" fontAlgn="base" hangingPunct="1">
              <a:spcBef>
                <a:spcPct val="0"/>
              </a:spcBef>
              <a:spcAft>
                <a:spcPct val="0"/>
              </a:spcAft>
              <a:defRPr lang="en-US" altLang="en-US" sz="3200" b="0" dirty="0" smtClean="0">
                <a:solidFill>
                  <a:schemeClr val="tx2"/>
                </a:solidFill>
                <a:latin typeface="Arial"/>
                <a:ea typeface="+mj-ea"/>
                <a:cs typeface="Arial"/>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lang="en-US" dirty="0" smtClean="0">
                <a:solidFill>
                  <a:schemeClr val="accent1"/>
                </a:solidFill>
              </a:rPr>
              <a:t>SAFe</a:t>
            </a:r>
            <a:r>
              <a:rPr lang="en-US" baseline="30000" dirty="0" smtClean="0">
                <a:solidFill>
                  <a:schemeClr val="accent1"/>
                </a:solidFill>
              </a:rPr>
              <a:t>™</a:t>
            </a:r>
            <a:r>
              <a:rPr lang="en-US" dirty="0" smtClean="0">
                <a:solidFill>
                  <a:schemeClr val="accent1"/>
                </a:solidFill>
              </a:rPr>
              <a:t> Reference</a:t>
            </a:r>
            <a:endParaRPr lang="en-US" dirty="0">
              <a:solidFill>
                <a:schemeClr val="accent1"/>
              </a:solidFill>
            </a:endParaRPr>
          </a:p>
        </p:txBody>
      </p:sp>
      <p:sp>
        <p:nvSpPr>
          <p:cNvPr id="12" name="Rectangle 11"/>
          <p:cNvSpPr/>
          <p:nvPr/>
        </p:nvSpPr>
        <p:spPr bwMode="auto">
          <a:xfrm>
            <a:off x="542634" y="1789555"/>
            <a:ext cx="2482274" cy="2055090"/>
          </a:xfrm>
          <a:prstGeom prst="rect">
            <a:avLst/>
          </a:prstGeom>
          <a:solidFill>
            <a:srgbClr val="FFFFFF"/>
          </a:solidFill>
          <a:ln w="25400" cap="flat" cmpd="sng" algn="ctr">
            <a:solidFill>
              <a:schemeClr val="accent2"/>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13" name="TextBox 12"/>
          <p:cNvSpPr txBox="1"/>
          <p:nvPr/>
        </p:nvSpPr>
        <p:spPr bwMode="auto">
          <a:xfrm>
            <a:off x="6086185" y="2198256"/>
            <a:ext cx="2473614" cy="865908"/>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lnSpc>
                <a:spcPct val="200000"/>
              </a:lnSpc>
            </a:pPr>
            <a:r>
              <a:rPr lang="en-US" sz="1400" dirty="0">
                <a:solidFill>
                  <a:srgbClr val="474747"/>
                </a:solidFill>
              </a:rPr>
              <a:t>ScaledAgile</a:t>
            </a:r>
            <a:r>
              <a:rPr lang="en-US" sz="1400" b="1" dirty="0">
                <a:solidFill>
                  <a:srgbClr val="474747"/>
                </a:solidFill>
              </a:rPr>
              <a:t>Partners</a:t>
            </a:r>
            <a:r>
              <a:rPr lang="en-US" sz="1400" dirty="0">
                <a:solidFill>
                  <a:srgbClr val="474747"/>
                </a:solidFill>
              </a:rPr>
              <a:t>.com</a:t>
            </a:r>
          </a:p>
          <a:p>
            <a:pPr algn="ctr">
              <a:lnSpc>
                <a:spcPct val="200000"/>
              </a:lnSpc>
            </a:pPr>
            <a:r>
              <a:rPr lang="en-US" sz="1400" b="1" dirty="0" smtClean="0">
                <a:solidFill>
                  <a:srgbClr val="474747"/>
                </a:solidFill>
              </a:rPr>
              <a:t>community</a:t>
            </a:r>
            <a:r>
              <a:rPr lang="en-US" sz="1400" dirty="0" smtClean="0">
                <a:solidFill>
                  <a:srgbClr val="474747"/>
                </a:solidFill>
              </a:rPr>
              <a:t>.scaledagile.com</a:t>
            </a:r>
          </a:p>
        </p:txBody>
      </p:sp>
      <p:sp>
        <p:nvSpPr>
          <p:cNvPr id="14" name="Rectangle 13"/>
          <p:cNvSpPr/>
          <p:nvPr/>
        </p:nvSpPr>
        <p:spPr bwMode="auto">
          <a:xfrm>
            <a:off x="3310080" y="1789555"/>
            <a:ext cx="2482274" cy="2055090"/>
          </a:xfrm>
          <a:prstGeom prst="rect">
            <a:avLst/>
          </a:prstGeom>
          <a:solidFill>
            <a:srgbClr val="FFFFFF"/>
          </a:solidFill>
          <a:ln w="25400" cap="flat" cmpd="sng" algn="ctr">
            <a:solidFill>
              <a:schemeClr val="accent2"/>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91440" rIns="91440" bIns="91440" numCol="1" rtlCol="0" anchor="t" anchorCtr="0" compatLnSpc="1">
            <a:prstTxWarp prst="textNoShape">
              <a:avLst/>
            </a:prstTxWarp>
            <a:spAutoFit/>
          </a:bodyPr>
          <a:lstStyle/>
          <a:p>
            <a:pPr algn="l" eaLnBrk="0" hangingPunct="0">
              <a:spcBef>
                <a:spcPct val="20000"/>
              </a:spcBef>
            </a:pPr>
            <a:endParaRPr lang="en-US" sz="2200" i="1" dirty="0" smtClean="0"/>
          </a:p>
        </p:txBody>
      </p:sp>
      <p:sp>
        <p:nvSpPr>
          <p:cNvPr id="15" name="TextBox 14"/>
          <p:cNvSpPr txBox="1"/>
          <p:nvPr/>
        </p:nvSpPr>
        <p:spPr bwMode="auto">
          <a:xfrm>
            <a:off x="542634" y="2441665"/>
            <a:ext cx="2473614" cy="904007"/>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lnSpc>
                <a:spcPct val="200000"/>
              </a:lnSpc>
            </a:pPr>
            <a:r>
              <a:rPr lang="en-US" sz="1400" dirty="0" smtClean="0">
                <a:solidFill>
                  <a:srgbClr val="474747"/>
                </a:solidFill>
              </a:rPr>
              <a:t>ScaledAgile</a:t>
            </a:r>
            <a:r>
              <a:rPr lang="en-US" sz="1400" b="1" dirty="0" smtClean="0">
                <a:solidFill>
                  <a:srgbClr val="474747"/>
                </a:solidFill>
              </a:rPr>
              <a:t>Framework</a:t>
            </a:r>
            <a:r>
              <a:rPr lang="en-US" sz="1400" dirty="0" smtClean="0">
                <a:solidFill>
                  <a:srgbClr val="474747"/>
                </a:solidFill>
              </a:rPr>
              <a:t>.com</a:t>
            </a:r>
          </a:p>
          <a:p>
            <a:pPr algn="ctr">
              <a:lnSpc>
                <a:spcPct val="200000"/>
              </a:lnSpc>
            </a:pPr>
            <a:endParaRPr lang="en-US" sz="1400" dirty="0">
              <a:solidFill>
                <a:srgbClr val="474747"/>
              </a:solidFill>
            </a:endParaRPr>
          </a:p>
          <a:p>
            <a:pPr algn="ctr">
              <a:lnSpc>
                <a:spcPct val="200000"/>
              </a:lnSpc>
            </a:pPr>
            <a:endParaRPr lang="en-US" sz="1400" dirty="0" smtClean="0">
              <a:solidFill>
                <a:srgbClr val="474747"/>
              </a:solidFill>
            </a:endParaRPr>
          </a:p>
        </p:txBody>
      </p:sp>
      <p:sp>
        <p:nvSpPr>
          <p:cNvPr id="16" name="TextBox 15"/>
          <p:cNvSpPr txBox="1"/>
          <p:nvPr/>
        </p:nvSpPr>
        <p:spPr bwMode="auto">
          <a:xfrm>
            <a:off x="542634" y="4237182"/>
            <a:ext cx="2473614" cy="2159000"/>
          </a:xfrm>
          <a:prstGeom prst="rect">
            <a:avLst/>
          </a:prstGeom>
          <a:solidFill>
            <a:schemeClr val="accent1">
              <a:alpha val="0"/>
            </a:schemeClr>
          </a:solid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r>
              <a:rPr lang="en-US" sz="1600" dirty="0" smtClean="0">
                <a:solidFill>
                  <a:schemeClr val="bg1"/>
                </a:solidFill>
              </a:rPr>
              <a:t>Browse the </a:t>
            </a:r>
            <a:br>
              <a:rPr lang="en-US" sz="1600" dirty="0" smtClean="0">
                <a:solidFill>
                  <a:schemeClr val="bg1"/>
                </a:solidFill>
              </a:rPr>
            </a:br>
            <a:r>
              <a:rPr lang="en-US" sz="1600" dirty="0" smtClean="0">
                <a:solidFill>
                  <a:srgbClr val="97E5FF"/>
                </a:solidFill>
              </a:rPr>
              <a:t>Framework</a:t>
            </a:r>
          </a:p>
          <a:p>
            <a:pPr algn="ctr"/>
            <a:endParaRPr lang="en-US" sz="1600" dirty="0">
              <a:solidFill>
                <a:schemeClr val="bg1"/>
              </a:solidFill>
            </a:endParaRPr>
          </a:p>
          <a:p>
            <a:pPr algn="ctr"/>
            <a:r>
              <a:rPr lang="en-US" sz="1600" dirty="0" smtClean="0">
                <a:solidFill>
                  <a:schemeClr val="bg1"/>
                </a:solidFill>
              </a:rPr>
              <a:t>Read the Book</a:t>
            </a:r>
          </a:p>
          <a:p>
            <a:pPr algn="ctr"/>
            <a:r>
              <a:rPr lang="en-US" sz="1600" i="1" dirty="0">
                <a:solidFill>
                  <a:srgbClr val="97E5FF"/>
                </a:solidFill>
                <a:latin typeface="Arial"/>
                <a:cs typeface="Arial"/>
              </a:rPr>
              <a:t>Agile Software Requirements </a:t>
            </a:r>
            <a:endParaRPr lang="en-US" sz="1600" i="1" dirty="0" smtClean="0">
              <a:solidFill>
                <a:srgbClr val="97E5FF"/>
              </a:solidFill>
              <a:latin typeface="Arial"/>
              <a:cs typeface="Arial"/>
            </a:endParaRPr>
          </a:p>
        </p:txBody>
      </p:sp>
      <p:sp>
        <p:nvSpPr>
          <p:cNvPr id="17" name="TextBox 16"/>
          <p:cNvSpPr txBox="1"/>
          <p:nvPr/>
        </p:nvSpPr>
        <p:spPr bwMode="auto">
          <a:xfrm>
            <a:off x="3323934" y="4237182"/>
            <a:ext cx="2473614" cy="2828636"/>
          </a:xfrm>
          <a:prstGeom prst="rect">
            <a:avLst/>
          </a:prstGeom>
          <a:solidFill>
            <a:schemeClr val="accent1">
              <a:alpha val="0"/>
            </a:schemeClr>
          </a:solid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r>
              <a:rPr lang="en-US" sz="1600" dirty="0">
                <a:solidFill>
                  <a:srgbClr val="FFFFFF"/>
                </a:solidFill>
              </a:rPr>
              <a:t>Get </a:t>
            </a:r>
            <a:r>
              <a:rPr lang="en-US" sz="1600" dirty="0">
                <a:solidFill>
                  <a:srgbClr val="97E5FF"/>
                </a:solidFill>
              </a:rPr>
              <a:t>Training, Certification and </a:t>
            </a:r>
            <a:r>
              <a:rPr lang="en-US" sz="1600" dirty="0" smtClean="0">
                <a:solidFill>
                  <a:srgbClr val="97E5FF"/>
                </a:solidFill>
              </a:rPr>
              <a:t>Courseware</a:t>
            </a:r>
          </a:p>
          <a:p>
            <a:pPr algn="ctr"/>
            <a:endParaRPr lang="en-US" sz="1600" b="1" dirty="0">
              <a:solidFill>
                <a:srgbClr val="FFFFFF"/>
              </a:solidFill>
            </a:endParaRPr>
          </a:p>
          <a:p>
            <a:pPr algn="ctr"/>
            <a:r>
              <a:rPr lang="en-US" sz="1600" dirty="0" smtClean="0">
                <a:solidFill>
                  <a:srgbClr val="FFFFFF"/>
                </a:solidFill>
              </a:rPr>
              <a:t>Adapt it to your Enterprise with </a:t>
            </a:r>
            <a:r>
              <a:rPr lang="en-US" sz="1600" dirty="0" smtClean="0">
                <a:solidFill>
                  <a:srgbClr val="97E5FF"/>
                </a:solidFill>
              </a:rPr>
              <a:t>Enterprise SAFe™</a:t>
            </a:r>
          </a:p>
          <a:p>
            <a:pPr algn="ctr"/>
            <a:endParaRPr lang="en-US" sz="1600" dirty="0" smtClean="0">
              <a:solidFill>
                <a:srgbClr val="FFFFFF"/>
              </a:solidFill>
            </a:endParaRPr>
          </a:p>
          <a:p>
            <a:pPr algn="ctr"/>
            <a:r>
              <a:rPr lang="en-US" sz="1600" dirty="0">
                <a:solidFill>
                  <a:srgbClr val="FFFFFF"/>
                </a:solidFill>
              </a:rPr>
              <a:t>L</a:t>
            </a:r>
            <a:r>
              <a:rPr lang="en-US" sz="1600" dirty="0" smtClean="0">
                <a:solidFill>
                  <a:srgbClr val="FFFFFF"/>
                </a:solidFill>
              </a:rPr>
              <a:t>aunch an </a:t>
            </a:r>
            <a:br>
              <a:rPr lang="en-US" sz="1600" dirty="0" smtClean="0">
                <a:solidFill>
                  <a:srgbClr val="FFFFFF"/>
                </a:solidFill>
              </a:rPr>
            </a:br>
            <a:r>
              <a:rPr lang="en-US" sz="1600" dirty="0" smtClean="0">
                <a:solidFill>
                  <a:srgbClr val="97E5FF"/>
                </a:solidFill>
              </a:rPr>
              <a:t>Agile Release Train</a:t>
            </a:r>
            <a:endParaRPr lang="en-US" sz="1600" dirty="0">
              <a:solidFill>
                <a:srgbClr val="97E5FF"/>
              </a:solidFill>
            </a:endParaRPr>
          </a:p>
          <a:p>
            <a:pPr algn="ctr"/>
            <a:endParaRPr lang="en-US" sz="1600" i="1" dirty="0" smtClean="0">
              <a:solidFill>
                <a:srgbClr val="FFFFFF"/>
              </a:solidFill>
              <a:latin typeface="Arial"/>
              <a:cs typeface="Arial"/>
            </a:endParaRPr>
          </a:p>
        </p:txBody>
      </p:sp>
      <p:sp>
        <p:nvSpPr>
          <p:cNvPr id="18" name="TextBox 17"/>
          <p:cNvSpPr txBox="1"/>
          <p:nvPr/>
        </p:nvSpPr>
        <p:spPr bwMode="auto">
          <a:xfrm>
            <a:off x="3310080" y="2198256"/>
            <a:ext cx="2473614" cy="904007"/>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lnSpc>
                <a:spcPct val="200000"/>
              </a:lnSpc>
            </a:pPr>
            <a:r>
              <a:rPr lang="en-US" sz="1400" dirty="0" smtClean="0">
                <a:solidFill>
                  <a:schemeClr val="tx2"/>
                </a:solidFill>
              </a:rPr>
              <a:t>ScaledAgile</a:t>
            </a:r>
            <a:r>
              <a:rPr lang="en-US" sz="1400" b="1" dirty="0" smtClean="0">
                <a:solidFill>
                  <a:schemeClr val="tx2"/>
                </a:solidFill>
              </a:rPr>
              <a:t>Academy</a:t>
            </a:r>
            <a:r>
              <a:rPr lang="en-US" sz="1400" dirty="0" smtClean="0">
                <a:solidFill>
                  <a:schemeClr val="tx2"/>
                </a:solidFill>
              </a:rPr>
              <a:t>.com</a:t>
            </a:r>
          </a:p>
          <a:p>
            <a:pPr algn="ctr">
              <a:lnSpc>
                <a:spcPct val="200000"/>
              </a:lnSpc>
            </a:pPr>
            <a:r>
              <a:rPr lang="en-US" sz="1400" dirty="0" smtClean="0">
                <a:solidFill>
                  <a:schemeClr val="tx2"/>
                </a:solidFill>
              </a:rPr>
              <a:t>ScaledAgile.com/</a:t>
            </a:r>
            <a:r>
              <a:rPr lang="en-US" sz="1400" b="1" dirty="0" smtClean="0">
                <a:solidFill>
                  <a:schemeClr val="tx2"/>
                </a:solidFill>
              </a:rPr>
              <a:t>ESAFe</a:t>
            </a:r>
          </a:p>
          <a:p>
            <a:pPr algn="ctr">
              <a:lnSpc>
                <a:spcPct val="200000"/>
              </a:lnSpc>
            </a:pPr>
            <a:r>
              <a:rPr lang="en-US" sz="1400" dirty="0" smtClean="0">
                <a:solidFill>
                  <a:schemeClr val="tx2"/>
                </a:solidFill>
              </a:rPr>
              <a:t>ScaledAgile.com/</a:t>
            </a:r>
            <a:r>
              <a:rPr lang="en-US" sz="1400" b="1" dirty="0" smtClean="0">
                <a:solidFill>
                  <a:schemeClr val="tx2"/>
                </a:solidFill>
              </a:rPr>
              <a:t>ART</a:t>
            </a:r>
            <a:endParaRPr lang="en-US" sz="1400" b="1" dirty="0">
              <a:solidFill>
                <a:schemeClr val="tx2"/>
              </a:solidFill>
            </a:endParaRPr>
          </a:p>
          <a:p>
            <a:pPr algn="ctr"/>
            <a:endParaRPr lang="en-US" sz="1400" dirty="0">
              <a:solidFill>
                <a:schemeClr val="tx2"/>
              </a:solidFill>
            </a:endParaRPr>
          </a:p>
          <a:p>
            <a:pPr algn="ctr"/>
            <a:endParaRPr lang="en-US" sz="1400" dirty="0" smtClean="0">
              <a:solidFill>
                <a:schemeClr val="tx2"/>
              </a:solidFill>
            </a:endParaRPr>
          </a:p>
          <a:p>
            <a:pPr algn="ctr"/>
            <a:endParaRPr lang="en-US" sz="1400" dirty="0">
              <a:solidFill>
                <a:schemeClr val="tx2"/>
              </a:solidFill>
            </a:endParaRPr>
          </a:p>
          <a:p>
            <a:pPr algn="ctr"/>
            <a:endParaRPr lang="en-US" sz="1400" dirty="0" smtClean="0">
              <a:solidFill>
                <a:schemeClr val="tx2"/>
              </a:solidFill>
            </a:endParaRPr>
          </a:p>
        </p:txBody>
      </p:sp>
      <p:sp>
        <p:nvSpPr>
          <p:cNvPr id="19" name="TextBox 18"/>
          <p:cNvSpPr txBox="1"/>
          <p:nvPr/>
        </p:nvSpPr>
        <p:spPr bwMode="auto">
          <a:xfrm>
            <a:off x="6105234" y="4237182"/>
            <a:ext cx="2473614" cy="2828636"/>
          </a:xfrm>
          <a:prstGeom prst="rect">
            <a:avLst/>
          </a:prstGeom>
          <a:solidFill>
            <a:schemeClr val="accent1">
              <a:alpha val="0"/>
            </a:schemeClr>
          </a:solidFill>
          <a:ln w="9525">
            <a:noFill/>
            <a:miter lim="800000"/>
            <a:headEnd/>
            <a:tailEnd/>
          </a:ln>
        </p:spPr>
        <p:txBody>
          <a:bodyPr vert="horz" wrap="square" lIns="91440" tIns="0" rIns="91440" bIns="45720" numCol="1" rtlCol="0" anchor="t" anchorCtr="0" compatLnSpc="1">
            <a:prstTxWarp prst="textNoShape">
              <a:avLst/>
            </a:prstTxWarp>
            <a:noAutofit/>
          </a:bodyPr>
          <a:lstStyle/>
          <a:p>
            <a:pPr algn="ctr">
              <a:spcAft>
                <a:spcPts val="300"/>
              </a:spcAft>
            </a:pPr>
            <a:r>
              <a:rPr lang="en-US" sz="1600" dirty="0" smtClean="0">
                <a:solidFill>
                  <a:srgbClr val="FFFFFF"/>
                </a:solidFill>
              </a:rPr>
              <a:t>Get </a:t>
            </a:r>
            <a:r>
              <a:rPr lang="en-US" sz="1600" dirty="0">
                <a:solidFill>
                  <a:srgbClr val="FFFFFF"/>
                </a:solidFill>
              </a:rPr>
              <a:t>help from the experts and the extensive </a:t>
            </a:r>
            <a:r>
              <a:rPr lang="en-US" sz="1600" dirty="0" smtClean="0">
                <a:solidFill>
                  <a:srgbClr val="FFFFFF"/>
                </a:solidFill>
              </a:rPr>
              <a:t/>
            </a:r>
            <a:br>
              <a:rPr lang="en-US" sz="1600" dirty="0" smtClean="0">
                <a:solidFill>
                  <a:srgbClr val="FFFFFF"/>
                </a:solidFill>
              </a:rPr>
            </a:br>
            <a:r>
              <a:rPr lang="en-US" sz="1600" dirty="0" smtClean="0">
                <a:solidFill>
                  <a:srgbClr val="FFFFFF"/>
                </a:solidFill>
              </a:rPr>
              <a:t>service </a:t>
            </a:r>
            <a:r>
              <a:rPr lang="en-US" sz="1600" dirty="0">
                <a:solidFill>
                  <a:srgbClr val="FFFFFF"/>
                </a:solidFill>
              </a:rPr>
              <a:t>delivery </a:t>
            </a:r>
            <a:r>
              <a:rPr lang="en-US" sz="1600" dirty="0" smtClean="0">
                <a:solidFill>
                  <a:srgbClr val="FFFFFF"/>
                </a:solidFill>
              </a:rPr>
              <a:t/>
            </a:r>
            <a:br>
              <a:rPr lang="en-US" sz="1600" dirty="0" smtClean="0">
                <a:solidFill>
                  <a:srgbClr val="FFFFFF"/>
                </a:solidFill>
              </a:rPr>
            </a:br>
            <a:r>
              <a:rPr lang="en-US" sz="1600" dirty="0" smtClean="0">
                <a:solidFill>
                  <a:srgbClr val="97E5FF"/>
                </a:solidFill>
              </a:rPr>
              <a:t>Partner</a:t>
            </a:r>
            <a:r>
              <a:rPr lang="en-US" sz="1600" dirty="0" smtClean="0">
                <a:solidFill>
                  <a:srgbClr val="FFFFFF"/>
                </a:solidFill>
              </a:rPr>
              <a:t> community</a:t>
            </a:r>
          </a:p>
          <a:p>
            <a:pPr algn="ctr">
              <a:spcAft>
                <a:spcPts val="300"/>
              </a:spcAft>
            </a:pPr>
            <a:endParaRPr lang="en-US" sz="1600" dirty="0">
              <a:solidFill>
                <a:srgbClr val="FFFFFF"/>
              </a:solidFill>
            </a:endParaRPr>
          </a:p>
          <a:p>
            <a:pPr algn="ctr">
              <a:spcAft>
                <a:spcPts val="300"/>
              </a:spcAft>
            </a:pPr>
            <a:r>
              <a:rPr lang="en-US" sz="1600" dirty="0" smtClean="0">
                <a:solidFill>
                  <a:srgbClr val="FFFFFF"/>
                </a:solidFill>
              </a:rPr>
              <a:t>Join the </a:t>
            </a:r>
            <a:br>
              <a:rPr lang="en-US" sz="1600" dirty="0" smtClean="0">
                <a:solidFill>
                  <a:srgbClr val="FFFFFF"/>
                </a:solidFill>
              </a:rPr>
            </a:br>
            <a:r>
              <a:rPr lang="en-US" sz="1600" dirty="0" smtClean="0">
                <a:solidFill>
                  <a:srgbClr val="FFFFFF"/>
                </a:solidFill>
              </a:rPr>
              <a:t>Scaled Agile Framework</a:t>
            </a:r>
          </a:p>
          <a:p>
            <a:pPr algn="ctr">
              <a:spcAft>
                <a:spcPts val="300"/>
              </a:spcAft>
            </a:pPr>
            <a:r>
              <a:rPr lang="en-US" sz="1600" dirty="0" smtClean="0">
                <a:solidFill>
                  <a:srgbClr val="97E5FF"/>
                </a:solidFill>
              </a:rPr>
              <a:t>Community</a:t>
            </a:r>
            <a:endParaRPr lang="en-US" sz="1600" dirty="0">
              <a:solidFill>
                <a:srgbClr val="97E5FF"/>
              </a:solidFill>
            </a:endParaRPr>
          </a:p>
          <a:p>
            <a:pPr algn="ctr"/>
            <a:endParaRPr lang="en-US" sz="1600" i="1" dirty="0" smtClean="0">
              <a:solidFill>
                <a:srgbClr val="FFFFFF"/>
              </a:solidFill>
              <a:latin typeface="Arial"/>
              <a:cs typeface="Arial"/>
            </a:endParaRPr>
          </a:p>
        </p:txBody>
      </p:sp>
      <p:pic>
        <p:nvPicPr>
          <p:cNvPr id="20" name="Picture 19" descr="hand.png"/>
          <p:cNvPicPr>
            <a:picLocks noChangeAspect="1"/>
          </p:cNvPicPr>
          <p:nvPr/>
        </p:nvPicPr>
        <p:blipFill>
          <a:blip r:embed="rId2">
            <a:alphaModFix amt="78000"/>
            <a:extLst>
              <a:ext uri="{28A0092B-C50C-407E-A947-70E740481C1C}">
                <a14:useLocalDpi xmlns:a14="http://schemas.microsoft.com/office/drawing/2010/main" val="0"/>
              </a:ext>
            </a:extLst>
          </a:blip>
          <a:stretch>
            <a:fillRect/>
          </a:stretch>
        </p:blipFill>
        <p:spPr>
          <a:xfrm>
            <a:off x="2233658" y="424814"/>
            <a:ext cx="603666" cy="953914"/>
          </a:xfrm>
          <a:prstGeom prst="rect">
            <a:avLst/>
          </a:prstGeom>
        </p:spPr>
      </p:pic>
    </p:spTree>
    <p:extLst>
      <p:ext uri="{BB962C8B-B14F-4D97-AF65-F5344CB8AC3E}">
        <p14:creationId xmlns:p14="http://schemas.microsoft.com/office/powerpoint/2010/main" val="2690096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Creator: Dean Leffingwell</a:t>
            </a:r>
          </a:p>
        </p:txBody>
      </p:sp>
      <p:grpSp>
        <p:nvGrpSpPr>
          <p:cNvPr id="4" name="Group 23"/>
          <p:cNvGrpSpPr/>
          <p:nvPr/>
        </p:nvGrpSpPr>
        <p:grpSpPr>
          <a:xfrm>
            <a:off x="415918" y="1685579"/>
            <a:ext cx="2574027" cy="4248471"/>
            <a:chOff x="1547664" y="1340768"/>
            <a:chExt cx="2748537" cy="4536503"/>
          </a:xfrm>
        </p:grpSpPr>
        <p:sp>
          <p:nvSpPr>
            <p:cNvPr id="25" name="Rounded Rectangle 24"/>
            <p:cNvSpPr/>
            <p:nvPr/>
          </p:nvSpPr>
          <p:spPr bwMode="auto">
            <a:xfrm>
              <a:off x="1553001" y="1372742"/>
              <a:ext cx="2743200" cy="4504529"/>
            </a:xfrm>
            <a:prstGeom prst="roundRect">
              <a:avLst>
                <a:gd name="adj" fmla="val 2806"/>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45720" tIns="457200" rIns="45720" bIns="91440" numCol="1" rtlCol="0" anchor="t" anchorCtr="0" compatLnSpc="1">
              <a:prstTxWarp prst="textNoShape">
                <a:avLst/>
              </a:prstTxWarp>
              <a:noAutofit/>
            </a:bodyPr>
            <a:lstStyle/>
            <a:p>
              <a:pPr marL="282575" marR="0" lvl="0" indent="-282575" defTabSz="914400" eaLnBrk="1" fontAlgn="auto" latinLnBrk="0" hangingPunct="1">
                <a:lnSpc>
                  <a:spcPct val="100000"/>
                </a:lnSpc>
                <a:spcBef>
                  <a:spcPts val="200"/>
                </a:spcBef>
                <a:spcAft>
                  <a:spcPts val="200"/>
                </a:spcAft>
                <a:buClr>
                  <a:srgbClr val="11548A"/>
                </a:buClr>
                <a:buSzPct val="100000"/>
                <a:buFont typeface="Webdings" pitchFamily="18" charset="2"/>
                <a:buChar char="4"/>
                <a:tabLst/>
                <a:defRPr/>
              </a:pPr>
              <a:endParaRPr kumimoji="0" lang="en-US" sz="1400" b="0" i="0" u="none" strike="noStrike" kern="0" cap="none" spc="0" normalizeH="0" baseline="0" noProof="0" dirty="0">
                <a:ln>
                  <a:noFill/>
                </a:ln>
                <a:solidFill>
                  <a:sysClr val="windowText" lastClr="000000"/>
                </a:solidFill>
                <a:effectLst/>
                <a:uLnTx/>
                <a:uFillTx/>
                <a:latin typeface="Open Sans"/>
              </a:endParaRPr>
            </a:p>
          </p:txBody>
        </p:sp>
        <p:pic>
          <p:nvPicPr>
            <p:cNvPr id="26" name="Picture 25" descr="MSR I Cover Art.tiff"/>
            <p:cNvPicPr>
              <a:picLocks noChangeAspect="1"/>
            </p:cNvPicPr>
            <p:nvPr/>
          </p:nvPicPr>
          <p:blipFill rotWithShape="1">
            <a:blip r:embed="rId2" cstate="print"/>
            <a:srcRect r="1515" b="1320"/>
            <a:stretch/>
          </p:blipFill>
          <p:spPr>
            <a:xfrm>
              <a:off x="1703957" y="3490630"/>
              <a:ext cx="976960" cy="1220030"/>
            </a:xfrm>
            <a:prstGeom prst="rect">
              <a:avLst/>
            </a:prstGeom>
            <a:ln>
              <a:solidFill>
                <a:srgbClr val="FFFFFF"/>
              </a:solidFill>
            </a:ln>
            <a:effectLst>
              <a:outerShdw blurRad="38100" dist="12700" dir="2700000" algn="tl" rotWithShape="0">
                <a:prstClr val="black">
                  <a:alpha val="40000"/>
                </a:prstClr>
              </a:outerShdw>
            </a:effectLst>
          </p:spPr>
        </p:pic>
        <p:pic>
          <p:nvPicPr>
            <p:cNvPr id="27" name="Picture 26" descr="Leffingwell_FRONT.pdf"/>
            <p:cNvPicPr>
              <a:picLocks noChangeAspect="1"/>
            </p:cNvPicPr>
            <p:nvPr/>
          </p:nvPicPr>
          <p:blipFill>
            <a:blip r:embed="rId3" cstate="print"/>
            <a:stretch>
              <a:fillRect/>
            </a:stretch>
          </p:blipFill>
          <p:spPr>
            <a:xfrm>
              <a:off x="2256905" y="3880768"/>
              <a:ext cx="991985" cy="1318034"/>
            </a:xfrm>
            <a:prstGeom prst="rect">
              <a:avLst/>
            </a:prstGeom>
            <a:ln>
              <a:solidFill>
                <a:srgbClr val="FFFFFF"/>
              </a:solidFill>
            </a:ln>
            <a:effectLst>
              <a:outerShdw blurRad="38100" dist="12700" dir="2700000" algn="tl" rotWithShape="0">
                <a:prstClr val="black">
                  <a:alpha val="40000"/>
                </a:prstClr>
              </a:outerShdw>
            </a:effectLst>
          </p:spPr>
        </p:pic>
        <p:pic>
          <p:nvPicPr>
            <p:cNvPr id="28" name="Picture 27" descr="COVER ART 0321635841_Leffingwell_Comp.pdf"/>
            <p:cNvPicPr>
              <a:picLocks noChangeAspect="1"/>
            </p:cNvPicPr>
            <p:nvPr/>
          </p:nvPicPr>
          <p:blipFill>
            <a:blip r:embed="rId4" cstate="print"/>
            <a:stretch>
              <a:fillRect/>
            </a:stretch>
          </p:blipFill>
          <p:spPr>
            <a:xfrm>
              <a:off x="3088169" y="4371865"/>
              <a:ext cx="992161" cy="1297138"/>
            </a:xfrm>
            <a:prstGeom prst="rect">
              <a:avLst/>
            </a:prstGeom>
            <a:ln>
              <a:solidFill>
                <a:srgbClr val="FFFFFF"/>
              </a:solidFill>
            </a:ln>
            <a:effectLst>
              <a:outerShdw blurRad="38100" dist="12700" dir="2700000" algn="tl" rotWithShape="0">
                <a:prstClr val="black">
                  <a:alpha val="40000"/>
                </a:prstClr>
              </a:outerShdw>
            </a:effectLst>
          </p:spPr>
        </p:pic>
        <p:sp>
          <p:nvSpPr>
            <p:cNvPr id="30" name="Round Same Side Corner Rectangle 29"/>
            <p:cNvSpPr/>
            <p:nvPr/>
          </p:nvSpPr>
          <p:spPr bwMode="auto">
            <a:xfrm>
              <a:off x="1547664" y="1340768"/>
              <a:ext cx="2748537" cy="438912"/>
            </a:xfrm>
            <a:prstGeom prst="round2SameRect">
              <a:avLst/>
            </a:prstGeom>
            <a:solidFill>
              <a:schemeClr val="accent1"/>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8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rPr>
                <a:t>Author</a:t>
              </a:r>
            </a:p>
          </p:txBody>
        </p:sp>
      </p:grpSp>
      <p:grpSp>
        <p:nvGrpSpPr>
          <p:cNvPr id="5" name="Group 32"/>
          <p:cNvGrpSpPr/>
          <p:nvPr/>
        </p:nvGrpSpPr>
        <p:grpSpPr>
          <a:xfrm>
            <a:off x="3296238" y="1685579"/>
            <a:ext cx="2569029" cy="4248472"/>
            <a:chOff x="4637112" y="1340768"/>
            <a:chExt cx="2743200" cy="4536504"/>
          </a:xfrm>
        </p:grpSpPr>
        <p:sp>
          <p:nvSpPr>
            <p:cNvPr id="34" name="Rounded Rectangle 33"/>
            <p:cNvSpPr/>
            <p:nvPr/>
          </p:nvSpPr>
          <p:spPr bwMode="auto">
            <a:xfrm>
              <a:off x="4637112" y="1340768"/>
              <a:ext cx="2743200" cy="4536504"/>
            </a:xfrm>
            <a:prstGeom prst="roundRect">
              <a:avLst>
                <a:gd name="adj" fmla="val 3136"/>
              </a:avLst>
            </a:prstGeom>
            <a:solidFill>
              <a:srgbClr val="FFFFFF">
                <a:lumMod val="95000"/>
              </a:srgbClr>
            </a:solidFill>
            <a:ln w="6350" cap="flat" cmpd="sng" algn="ctr">
              <a:noFill/>
              <a:prstDash val="solid"/>
              <a:round/>
              <a:headEnd type="none" w="med" len="med"/>
              <a:tailEnd type="none" w="med" len="med"/>
            </a:ln>
            <a:effectLst>
              <a:outerShdw blurRad="50800" dist="12700" dir="4620000" algn="tl" rotWithShape="0">
                <a:srgbClr val="000000">
                  <a:alpha val="40000"/>
                </a:srgbClr>
              </a:outerShdw>
            </a:effectLst>
          </p:spPr>
          <p:txBody>
            <a:bodyPr vert="horz" wrap="square" lIns="45720" tIns="457200" rIns="45720" bIns="91440" numCol="1" rtlCol="0" anchor="t" anchorCtr="0" compatLnSpc="1">
              <a:prstTxWarp prst="textNoShape">
                <a:avLst/>
              </a:prstTxWarp>
              <a:noAutofit/>
            </a:bodyPr>
            <a:lstStyle/>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endParaRPr kumimoji="0" lang="en-US" sz="1400" b="1" i="0" u="none" strike="noStrike" kern="0" cap="none" spc="0" normalizeH="0" baseline="0" noProof="0" dirty="0" smtClean="0">
                <a:ln>
                  <a:noFill/>
                </a:ln>
                <a:solidFill>
                  <a:schemeClr val="tx1">
                    <a:lumMod val="65000"/>
                    <a:lumOff val="35000"/>
                  </a:schemeClr>
                </a:solidFill>
                <a:effectLst/>
                <a:uLnTx/>
                <a:uFillTx/>
                <a:latin typeface="Open Sans"/>
              </a:endParaRP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t>Creator: </a:t>
              </a: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Scaled </a:t>
              </a:r>
              <a:b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Agile Framework</a:t>
              </a: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t>Agile </a:t>
              </a:r>
              <a:r>
                <a:rPr kumimoji="0" lang="en-US" sz="1350" b="1" i="0" u="none" strike="noStrike" kern="0" cap="none" spc="0" normalizeH="0" baseline="0" noProof="0" dirty="0">
                  <a:ln>
                    <a:noFill/>
                  </a:ln>
                  <a:solidFill>
                    <a:schemeClr val="tx1">
                      <a:lumMod val="65000"/>
                      <a:lumOff val="35000"/>
                    </a:schemeClr>
                  </a:solidFill>
                  <a:effectLst/>
                  <a:uLnTx/>
                  <a:uFillTx/>
                  <a:latin typeface="Open Sans"/>
                </a:rPr>
                <a:t>Enterprise </a:t>
              </a:r>
              <a: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t/>
              </a:r>
              <a:b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t>Coach</a:t>
              </a:r>
              <a:b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To </a:t>
              </a:r>
              <a:r>
                <a:rPr kumimoji="0" lang="en-US" sz="1350" b="0" i="0" u="none" strike="noStrike" kern="0" cap="none" spc="0" normalizeH="0" baseline="0" noProof="0" dirty="0">
                  <a:ln>
                    <a:noFill/>
                  </a:ln>
                  <a:solidFill>
                    <a:schemeClr val="tx1">
                      <a:lumMod val="65000"/>
                      <a:lumOff val="35000"/>
                    </a:schemeClr>
                  </a:solidFill>
                  <a:effectLst/>
                  <a:uLnTx/>
                  <a:uFillTx/>
                  <a:latin typeface="Open Sans"/>
                </a:rPr>
                <a:t>some of the </a:t>
              </a: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
              </a:r>
              <a:b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world’s </a:t>
              </a:r>
              <a:r>
                <a:rPr kumimoji="0" lang="en-US" sz="1350" b="0" i="0" u="none" strike="noStrike" kern="0" cap="none" spc="0" normalizeH="0" baseline="0" noProof="0" dirty="0">
                  <a:ln>
                    <a:noFill/>
                  </a:ln>
                  <a:solidFill>
                    <a:schemeClr val="tx1">
                      <a:lumMod val="65000"/>
                      <a:lumOff val="35000"/>
                    </a:schemeClr>
                  </a:solidFill>
                  <a:effectLst/>
                  <a:uLnTx/>
                  <a:uFillTx/>
                  <a:latin typeface="Open Sans"/>
                </a:rPr>
                <a:t>largest </a:t>
              </a: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
              </a:r>
              <a:b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enterprises</a:t>
              </a:r>
            </a:p>
            <a:p>
              <a:pPr marL="287338"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kumimoji="0" lang="en-US" sz="1350" b="1" i="0" u="none" strike="noStrike" kern="0" cap="none" spc="0" normalizeH="0" baseline="0" noProof="0" dirty="0">
                  <a:ln>
                    <a:noFill/>
                  </a:ln>
                  <a:solidFill>
                    <a:schemeClr val="tx1">
                      <a:lumMod val="65000"/>
                      <a:lumOff val="35000"/>
                    </a:schemeClr>
                  </a:solidFill>
                  <a:effectLst/>
                  <a:uLnTx/>
                  <a:uFillTx/>
                  <a:latin typeface="Open Sans"/>
                </a:rPr>
                <a:t>Agile Executive Mentor</a:t>
              </a:r>
              <a:r>
                <a:rPr kumimoji="0" lang="en-US" sz="1350" b="0" i="0" u="none" strike="noStrike" kern="0" cap="none" spc="0" normalizeH="0" baseline="0" noProof="0" dirty="0">
                  <a:ln>
                    <a:noFill/>
                  </a:ln>
                  <a:solidFill>
                    <a:schemeClr val="tx1">
                      <a:lumMod val="65000"/>
                      <a:lumOff val="35000"/>
                    </a:schemeClr>
                  </a:solidFill>
                  <a:effectLst/>
                  <a:uLnTx/>
                  <a:uFillTx/>
                  <a:latin typeface="Open Sans"/>
                </a:rPr>
                <a:t/>
              </a:r>
              <a:br>
                <a:rPr kumimoji="0" lang="en-US" sz="1350" b="0" i="0" u="none" strike="noStrike" kern="0" cap="none" spc="0" normalizeH="0" baseline="0" noProof="0" dirty="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BMC, John Deere</a:t>
              </a:r>
              <a:endParaRPr kumimoji="0" lang="en-US" sz="1350" b="0" i="0" u="none" strike="noStrike" kern="0" cap="none" spc="0" normalizeH="0" baseline="0" noProof="0" dirty="0">
                <a:ln>
                  <a:noFill/>
                </a:ln>
                <a:solidFill>
                  <a:schemeClr val="tx1">
                    <a:lumMod val="65000"/>
                    <a:lumOff val="35000"/>
                  </a:schemeClr>
                </a:solidFill>
                <a:effectLst/>
                <a:uLnTx/>
                <a:uFillTx/>
                <a:latin typeface="Open Sans"/>
              </a:endParaRPr>
            </a:p>
            <a:p>
              <a:pPr marL="287338"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kumimoji="0" lang="en-US" sz="1350" b="1" i="0" u="none" strike="noStrike" kern="0" cap="none" spc="0" normalizeH="0" baseline="0" noProof="0" dirty="0">
                  <a:ln>
                    <a:noFill/>
                  </a:ln>
                  <a:solidFill>
                    <a:schemeClr val="tx1">
                      <a:lumMod val="65000"/>
                      <a:lumOff val="35000"/>
                    </a:schemeClr>
                  </a:solidFill>
                  <a:effectLst/>
                  <a:uLnTx/>
                  <a:uFillTx/>
                  <a:latin typeface="Open Sans"/>
                </a:rPr>
                <a:t>Chief </a:t>
              </a:r>
              <a: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t>Methodologist</a:t>
              </a:r>
              <a:br>
                <a:rPr kumimoji="0" lang="en-US" sz="1350" b="1" i="0" u="none" strike="noStrike" kern="0" cap="none" spc="0" normalizeH="0" baseline="0" noProof="0" dirty="0" smtClean="0">
                  <a:ln>
                    <a:noFill/>
                  </a:ln>
                  <a:solidFill>
                    <a:schemeClr val="tx1">
                      <a:lumMod val="65000"/>
                      <a:lumOff val="35000"/>
                    </a:schemeClr>
                  </a:solidFill>
                  <a:effectLst/>
                  <a:uLnTx/>
                  <a:uFillTx/>
                  <a:latin typeface="Open Sans"/>
                </a:rPr>
              </a:b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Rally </a:t>
              </a:r>
              <a:r>
                <a:rPr kumimoji="0" lang="en-US" sz="1350" b="0" i="0" u="none" strike="noStrike" kern="0" cap="none" spc="0" normalizeH="0" baseline="0" noProof="0" dirty="0">
                  <a:ln>
                    <a:noFill/>
                  </a:ln>
                  <a:solidFill>
                    <a:schemeClr val="tx1">
                      <a:lumMod val="65000"/>
                      <a:lumOff val="35000"/>
                    </a:schemeClr>
                  </a:solidFill>
                  <a:effectLst/>
                  <a:uLnTx/>
                  <a:uFillTx/>
                  <a:latin typeface="Open Sans"/>
                </a:rPr>
                <a:t>Software</a:t>
              </a:r>
            </a:p>
            <a:p>
              <a:pPr marL="287338"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kumimoji="0" lang="en-US" sz="1350" b="1" i="0" u="none" strike="noStrike" kern="0" cap="none" spc="0" normalizeH="0" baseline="0" noProof="0" dirty="0">
                  <a:ln>
                    <a:noFill/>
                  </a:ln>
                  <a:solidFill>
                    <a:schemeClr val="tx1">
                      <a:lumMod val="65000"/>
                      <a:lumOff val="35000"/>
                    </a:schemeClr>
                  </a:solidFill>
                  <a:effectLst/>
                  <a:uLnTx/>
                  <a:uFillTx/>
                  <a:latin typeface="Open Sans"/>
                </a:rPr>
                <a:t>Cofounder/Advisor</a:t>
              </a:r>
              <a:r>
                <a:rPr kumimoji="0" lang="en-US" sz="1350" b="0" i="0" u="none" strike="noStrike" kern="0" cap="none" spc="0" normalizeH="0" baseline="0" noProof="0" dirty="0">
                  <a:ln>
                    <a:solidFill>
                      <a:srgbClr val="000000">
                        <a:lumMod val="50000"/>
                        <a:lumOff val="50000"/>
                        <a:alpha val="3000"/>
                      </a:srgbClr>
                    </a:solidFill>
                  </a:ln>
                  <a:solidFill>
                    <a:schemeClr val="tx1">
                      <a:lumMod val="65000"/>
                      <a:lumOff val="35000"/>
                    </a:schemeClr>
                  </a:solidFill>
                  <a:effectLst>
                    <a:outerShdw blurRad="38100" dist="38100" dir="2700000" algn="tl">
                      <a:srgbClr val="000000">
                        <a:alpha val="43137"/>
                      </a:srgbClr>
                    </a:outerShdw>
                  </a:effectLst>
                  <a:uLnTx/>
                  <a:uFillTx/>
                  <a:latin typeface="Open Sans"/>
                </a:rPr>
                <a:t/>
              </a:r>
              <a:br>
                <a:rPr kumimoji="0" lang="en-US" sz="1350" b="0" i="0" u="none" strike="noStrike" kern="0" cap="none" spc="0" normalizeH="0" baseline="0" noProof="0" dirty="0">
                  <a:ln>
                    <a:solidFill>
                      <a:srgbClr val="000000">
                        <a:lumMod val="50000"/>
                        <a:lumOff val="50000"/>
                        <a:alpha val="3000"/>
                      </a:srgbClr>
                    </a:solidFill>
                  </a:ln>
                  <a:solidFill>
                    <a:schemeClr val="tx1">
                      <a:lumMod val="65000"/>
                      <a:lumOff val="35000"/>
                    </a:schemeClr>
                  </a:solidFill>
                  <a:effectLst>
                    <a:outerShdw blurRad="38100" dist="38100" dir="2700000" algn="tl">
                      <a:srgbClr val="000000">
                        <a:alpha val="43137"/>
                      </a:srgbClr>
                    </a:outerShdw>
                  </a:effectLst>
                  <a:uLnTx/>
                  <a:uFillTx/>
                  <a:latin typeface="Open Sans"/>
                </a:rPr>
              </a:br>
              <a:r>
                <a:rPr kumimoji="0" lang="en-US" sz="1350" b="0" i="0" u="none" strike="noStrike" kern="0" cap="none" spc="0" normalizeH="0" baseline="0" noProof="0" dirty="0">
                  <a:ln>
                    <a:noFill/>
                  </a:ln>
                  <a:solidFill>
                    <a:schemeClr val="tx1">
                      <a:lumMod val="65000"/>
                      <a:lumOff val="35000"/>
                    </a:schemeClr>
                  </a:solidFill>
                  <a:effectLst/>
                  <a:uLnTx/>
                  <a:uFillTx/>
                  <a:latin typeface="Open Sans"/>
                </a:rPr>
                <a:t>Ping Identity, Roving Planet, Silver Creek Systems, Rally </a:t>
              </a:r>
              <a:r>
                <a:rPr kumimoji="0" lang="en-US" sz="1350" b="0" i="0" u="none" strike="noStrike" kern="0" cap="none" spc="0" normalizeH="0" baseline="0" noProof="0" dirty="0" smtClean="0">
                  <a:ln>
                    <a:noFill/>
                  </a:ln>
                  <a:solidFill>
                    <a:schemeClr val="tx1">
                      <a:lumMod val="65000"/>
                      <a:lumOff val="35000"/>
                    </a:schemeClr>
                  </a:solidFill>
                  <a:effectLst/>
                  <a:uLnTx/>
                  <a:uFillTx/>
                  <a:latin typeface="Open Sans"/>
                </a:rPr>
                <a:t>Software</a:t>
              </a:r>
              <a:endParaRPr kumimoji="0" lang="en-US" sz="1350" b="0" i="0" u="none" strike="noStrike" kern="0" cap="none" spc="0" normalizeH="0" baseline="0" noProof="0" dirty="0">
                <a:ln>
                  <a:noFill/>
                </a:ln>
                <a:solidFill>
                  <a:schemeClr val="tx1">
                    <a:lumMod val="65000"/>
                    <a:lumOff val="35000"/>
                  </a:schemeClr>
                </a:solidFill>
                <a:effectLst/>
                <a:uLnTx/>
                <a:uFillTx/>
                <a:latin typeface="Open Sans"/>
              </a:endParaRPr>
            </a:p>
          </p:txBody>
        </p:sp>
        <p:sp>
          <p:nvSpPr>
            <p:cNvPr id="35" name="Round Same Side Corner Rectangle 34"/>
            <p:cNvSpPr/>
            <p:nvPr/>
          </p:nvSpPr>
          <p:spPr bwMode="auto">
            <a:xfrm>
              <a:off x="4637112" y="1340768"/>
              <a:ext cx="2743200" cy="438912"/>
            </a:xfrm>
            <a:prstGeom prst="round2SameRect">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8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rPr>
                <a:t>Coach</a:t>
              </a:r>
            </a:p>
          </p:txBody>
        </p:sp>
      </p:grpSp>
      <p:sp>
        <p:nvSpPr>
          <p:cNvPr id="38" name="Rounded Rectangle 37"/>
          <p:cNvSpPr/>
          <p:nvPr/>
        </p:nvSpPr>
        <p:spPr bwMode="auto">
          <a:xfrm>
            <a:off x="6176558" y="1685579"/>
            <a:ext cx="2569029" cy="4248472"/>
          </a:xfrm>
          <a:prstGeom prst="roundRect">
            <a:avLst>
              <a:gd name="adj" fmla="val 3136"/>
            </a:avLst>
          </a:prstGeom>
          <a:solidFill>
            <a:srgbClr val="FFFFFF">
              <a:lumMod val="95000"/>
            </a:srgbClr>
          </a:solidFill>
          <a:ln w="6350" cap="flat" cmpd="sng" algn="ctr">
            <a:noFill/>
            <a:prstDash val="solid"/>
            <a:round/>
            <a:headEnd type="none" w="med" len="med"/>
            <a:tailEnd type="none" w="med" len="med"/>
          </a:ln>
          <a:effectLst>
            <a:outerShdw blurRad="50800" dist="12700" dir="4620000" algn="tl" rotWithShape="0">
              <a:srgbClr val="000000">
                <a:alpha val="40000"/>
              </a:srgbClr>
            </a:outerShdw>
          </a:effectLst>
        </p:spPr>
        <p:txBody>
          <a:bodyPr vert="horz" wrap="square" lIns="45720" tIns="457200" rIns="45720" bIns="91440" numCol="1" rtlCol="0" anchor="t" anchorCtr="0" compatLnSpc="1">
            <a:prstTxWarp prst="textNoShape">
              <a:avLst/>
            </a:prstTxWarp>
            <a:noAutofit/>
          </a:bodyPr>
          <a:lstStyle/>
          <a:p>
            <a:pPr marR="0" lvl="0" defTabSz="914400" eaLnBrk="1" fontAlgn="auto" latinLnBrk="0" hangingPunct="1">
              <a:lnSpc>
                <a:spcPct val="100000"/>
              </a:lnSpc>
              <a:spcBef>
                <a:spcPts val="200"/>
              </a:spcBef>
              <a:spcAft>
                <a:spcPts val="200"/>
              </a:spcAft>
              <a:buClr>
                <a:schemeClr val="tx1">
                  <a:lumMod val="50000"/>
                  <a:lumOff val="50000"/>
                </a:schemeClr>
              </a:buClr>
              <a:buSzPct val="100000"/>
              <a:tabLst/>
              <a:defRPr/>
            </a:pPr>
            <a:endParaRPr lang="en-US" sz="1400" b="1" kern="0" dirty="0" smtClean="0">
              <a:solidFill>
                <a:schemeClr val="tx1">
                  <a:lumMod val="65000"/>
                  <a:lumOff val="35000"/>
                </a:schemeClr>
              </a:solidFill>
              <a:latin typeface="Open Sans"/>
            </a:endParaRP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lang="en-US" sz="1350" b="1" kern="0" dirty="0" smtClean="0">
                <a:solidFill>
                  <a:schemeClr val="tx1">
                    <a:lumMod val="65000"/>
                    <a:lumOff val="35000"/>
                  </a:schemeClr>
                </a:solidFill>
                <a:latin typeface="Open Sans"/>
              </a:rPr>
              <a:t>Founder </a:t>
            </a:r>
            <a:r>
              <a:rPr lang="en-US" sz="1350" b="1" kern="0" dirty="0">
                <a:solidFill>
                  <a:schemeClr val="tx1">
                    <a:lumMod val="65000"/>
                    <a:lumOff val="35000"/>
                  </a:schemeClr>
                </a:solidFill>
                <a:latin typeface="Open Sans"/>
              </a:rPr>
              <a:t>and CEO</a:t>
            </a:r>
            <a:br>
              <a:rPr lang="en-US" sz="1350" b="1"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ProQuo, Inc., Internet </a:t>
            </a:r>
            <a:br>
              <a:rPr lang="en-US" sz="1350"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identity</a:t>
            </a: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lang="en-US" sz="1350" b="1" kern="0" dirty="0">
                <a:solidFill>
                  <a:schemeClr val="tx1">
                    <a:lumMod val="65000"/>
                    <a:lumOff val="35000"/>
                  </a:schemeClr>
                </a:solidFill>
                <a:latin typeface="Open Sans"/>
              </a:rPr>
              <a:t>Senior VP</a:t>
            </a:r>
            <a:br>
              <a:rPr lang="en-US" sz="1350" b="1" kern="0" dirty="0">
                <a:solidFill>
                  <a:schemeClr val="tx1">
                    <a:lumMod val="65000"/>
                    <a:lumOff val="35000"/>
                  </a:schemeClr>
                </a:solidFill>
                <a:latin typeface="Open Sans"/>
              </a:rPr>
            </a:br>
            <a:r>
              <a:rPr lang="en-US" sz="1350" b="1" kern="0" dirty="0">
                <a:solidFill>
                  <a:schemeClr val="tx1">
                    <a:lumMod val="65000"/>
                    <a:lumOff val="35000"/>
                  </a:schemeClr>
                </a:solidFill>
                <a:latin typeface="Open Sans"/>
              </a:rPr>
              <a:t>Rational Software</a:t>
            </a:r>
            <a:br>
              <a:rPr lang="en-US" sz="1350" b="1"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Responsible for Rational </a:t>
            </a:r>
            <a:br>
              <a:rPr lang="en-US" sz="1350"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Unified Process (RUP) &amp; Promulgation of UML</a:t>
            </a: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lang="en-US" sz="1350" b="1" kern="0" dirty="0">
                <a:solidFill>
                  <a:schemeClr val="tx1">
                    <a:lumMod val="65000"/>
                    <a:lumOff val="35000"/>
                  </a:schemeClr>
                </a:solidFill>
                <a:latin typeface="Open Sans"/>
              </a:rPr>
              <a:t>Founder/CEO </a:t>
            </a:r>
            <a:br>
              <a:rPr lang="en-US" sz="1350" b="1"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Requisite, Inc. </a:t>
            </a:r>
            <a:br>
              <a:rPr lang="en-US" sz="1350"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Makers of </a:t>
            </a:r>
            <a:r>
              <a:rPr lang="en-US" sz="1350" kern="0" dirty="0" err="1">
                <a:solidFill>
                  <a:schemeClr val="tx1">
                    <a:lumMod val="65000"/>
                    <a:lumOff val="35000"/>
                  </a:schemeClr>
                </a:solidFill>
                <a:latin typeface="Open Sans"/>
              </a:rPr>
              <a:t>RequisitePro</a:t>
            </a:r>
            <a:endParaRPr lang="en-US" sz="1350" kern="0" dirty="0">
              <a:solidFill>
                <a:schemeClr val="tx1">
                  <a:lumMod val="65000"/>
                  <a:lumOff val="35000"/>
                </a:schemeClr>
              </a:solidFill>
              <a:latin typeface="Open Sans"/>
            </a:endParaRPr>
          </a:p>
          <a:p>
            <a:pPr marL="282575" marR="0" lvl="0" indent="-282575" defTabSz="914400" eaLnBrk="1" fontAlgn="auto" latinLnBrk="0" hangingPunct="1">
              <a:lnSpc>
                <a:spcPct val="100000"/>
              </a:lnSpc>
              <a:spcBef>
                <a:spcPts val="200"/>
              </a:spcBef>
              <a:spcAft>
                <a:spcPts val="200"/>
              </a:spcAft>
              <a:buClr>
                <a:schemeClr val="tx1">
                  <a:lumMod val="50000"/>
                  <a:lumOff val="50000"/>
                </a:schemeClr>
              </a:buClr>
              <a:buSzPct val="100000"/>
              <a:buFont typeface="Webdings" pitchFamily="18" charset="2"/>
              <a:buChar char="4"/>
              <a:tabLst/>
              <a:defRPr/>
            </a:pPr>
            <a:r>
              <a:rPr lang="en-US" sz="1350" b="1" kern="0" dirty="0">
                <a:solidFill>
                  <a:schemeClr val="tx1">
                    <a:lumMod val="65000"/>
                    <a:lumOff val="35000"/>
                  </a:schemeClr>
                </a:solidFill>
                <a:latin typeface="Open Sans"/>
              </a:rPr>
              <a:t>Founder/CEO </a:t>
            </a:r>
            <a:br>
              <a:rPr lang="en-US" sz="1350" b="1"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RELA, Inc. </a:t>
            </a:r>
            <a:br>
              <a:rPr lang="en-US" sz="1350" kern="0" dirty="0">
                <a:solidFill>
                  <a:schemeClr val="tx1">
                    <a:lumMod val="65000"/>
                    <a:lumOff val="35000"/>
                  </a:schemeClr>
                </a:solidFill>
                <a:latin typeface="Open Sans"/>
              </a:rPr>
            </a:br>
            <a:r>
              <a:rPr lang="en-US" sz="1350" kern="0" dirty="0">
                <a:solidFill>
                  <a:schemeClr val="tx1">
                    <a:lumMod val="65000"/>
                    <a:lumOff val="35000"/>
                  </a:schemeClr>
                </a:solidFill>
                <a:latin typeface="Open Sans"/>
              </a:rPr>
              <a:t>Colorado </a:t>
            </a:r>
            <a:r>
              <a:rPr lang="en-US" sz="1350" kern="0" dirty="0" err="1">
                <a:solidFill>
                  <a:schemeClr val="tx1">
                    <a:lumMod val="65000"/>
                    <a:lumOff val="35000"/>
                  </a:schemeClr>
                </a:solidFill>
                <a:latin typeface="Open Sans"/>
              </a:rPr>
              <a:t>MEDtech</a:t>
            </a:r>
            <a:endParaRPr lang="en-US" sz="1350" kern="0" dirty="0">
              <a:solidFill>
                <a:schemeClr val="tx1">
                  <a:lumMod val="65000"/>
                  <a:lumOff val="35000"/>
                </a:schemeClr>
              </a:solidFill>
              <a:latin typeface="Open Sans"/>
            </a:endParaRPr>
          </a:p>
        </p:txBody>
      </p:sp>
      <p:sp>
        <p:nvSpPr>
          <p:cNvPr id="39" name="Round Same Side Corner Rectangle 38"/>
          <p:cNvSpPr/>
          <p:nvPr/>
        </p:nvSpPr>
        <p:spPr bwMode="auto">
          <a:xfrm>
            <a:off x="6176558" y="1685578"/>
            <a:ext cx="2592288" cy="411045"/>
          </a:xfrm>
          <a:prstGeom prst="round2SameRect">
            <a:avLst/>
          </a:prstGeom>
          <a:solidFill>
            <a:schemeClr val="accent4">
              <a:lumMod val="75000"/>
            </a:schemeClr>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800" b="1" i="0" u="none" strike="noStrike" kern="0" cap="none" spc="0" normalizeH="0" baseline="0" noProof="0" dirty="0" smtClean="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rPr>
              <a:t>Executive</a:t>
            </a:r>
            <a:endParaRPr kumimoji="0" lang="en-US" sz="18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Open Sans"/>
            </a:endParaRPr>
          </a:p>
        </p:txBody>
      </p:sp>
      <p:pic>
        <p:nvPicPr>
          <p:cNvPr id="41" name="Picture 40" descr="dean-headshot web 2012-200x2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007" y="2295408"/>
            <a:ext cx="1140014" cy="1140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36</a:t>
            </a:fld>
            <a:endParaRPr lang="en-US"/>
          </a:p>
        </p:txBody>
      </p:sp>
    </p:spTree>
    <p:extLst>
      <p:ext uri="{BB962C8B-B14F-4D97-AF65-F5344CB8AC3E}">
        <p14:creationId xmlns:p14="http://schemas.microsoft.com/office/powerpoint/2010/main" val="2394901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Contributors</a:t>
            </a:r>
            <a:endParaRPr lang="en-US" dirty="0"/>
          </a:p>
        </p:txBody>
      </p:sp>
      <p:pic>
        <p:nvPicPr>
          <p:cNvPr id="24" name="Picture 23" descr="Leffingwell_FRONT.pdf"/>
          <p:cNvPicPr>
            <a:picLocks noChangeAspect="1"/>
          </p:cNvPicPr>
          <p:nvPr/>
        </p:nvPicPr>
        <p:blipFill>
          <a:blip r:embed="rId2" cstate="print"/>
          <a:stretch>
            <a:fillRect/>
          </a:stretch>
        </p:blipFill>
        <p:spPr>
          <a:xfrm>
            <a:off x="216651" y="3843524"/>
            <a:ext cx="1194459" cy="1587058"/>
          </a:xfrm>
          <a:prstGeom prst="rect">
            <a:avLst/>
          </a:prstGeom>
          <a:ln>
            <a:solidFill>
              <a:srgbClr val="FFFFFF"/>
            </a:solidFill>
          </a:ln>
          <a:effectLst>
            <a:outerShdw blurRad="38100" dist="12700" dir="2700000" algn="tl" rotWithShape="0">
              <a:prstClr val="black">
                <a:alpha val="40000"/>
              </a:prstClr>
            </a:outerShdw>
          </a:effectLst>
        </p:spPr>
      </p:pic>
      <p:pic>
        <p:nvPicPr>
          <p:cNvPr id="26" name="Picture 25" descr="COVER ART 0321635841_Leffingwell_Comp.pdf"/>
          <p:cNvPicPr>
            <a:picLocks noChangeAspect="1"/>
          </p:cNvPicPr>
          <p:nvPr/>
        </p:nvPicPr>
        <p:blipFill>
          <a:blip r:embed="rId3" cstate="print"/>
          <a:stretch>
            <a:fillRect/>
          </a:stretch>
        </p:blipFill>
        <p:spPr>
          <a:xfrm>
            <a:off x="340592" y="4506207"/>
            <a:ext cx="1227225" cy="1604456"/>
          </a:xfrm>
          <a:prstGeom prst="rect">
            <a:avLst/>
          </a:prstGeom>
          <a:ln>
            <a:solidFill>
              <a:srgbClr val="FFFFFF"/>
            </a:solidFill>
          </a:ln>
          <a:effectLst>
            <a:outerShdw blurRad="38100" dist="12700" dir="2700000" algn="tl" rotWithShape="0">
              <a:prstClr val="black">
                <a:alpha val="40000"/>
              </a:prstClr>
            </a:outerShdw>
          </a:effectLst>
        </p:spPr>
      </p:pic>
      <p:pic>
        <p:nvPicPr>
          <p:cNvPr id="27" name="Picture 26" descr="buildin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409" y="4332730"/>
            <a:ext cx="1289430" cy="1714517"/>
          </a:xfrm>
          <a:prstGeom prst="rect">
            <a:avLst/>
          </a:prstGeom>
        </p:spPr>
      </p:pic>
      <p:pic>
        <p:nvPicPr>
          <p:cNvPr id="28" name="Picture 27" descr="commun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543" y="4837119"/>
            <a:ext cx="1361652" cy="1125982"/>
          </a:xfrm>
          <a:prstGeom prst="rect">
            <a:avLst/>
          </a:prstGeom>
        </p:spPr>
      </p:pic>
      <p:pic>
        <p:nvPicPr>
          <p:cNvPr id="29" name="Picture 28"/>
          <p:cNvPicPr>
            <a:picLocks noChangeAspect="1"/>
          </p:cNvPicPr>
          <p:nvPr/>
        </p:nvPicPr>
        <p:blipFill>
          <a:blip r:embed="rId6"/>
          <a:stretch>
            <a:fillRect/>
          </a:stretch>
        </p:blipFill>
        <p:spPr>
          <a:xfrm>
            <a:off x="6452847" y="1937193"/>
            <a:ext cx="886648" cy="1155699"/>
          </a:xfrm>
          <a:prstGeom prst="rect">
            <a:avLst/>
          </a:prstGeom>
          <a:effectLst>
            <a:outerShdw blurRad="50800" dist="38100" dir="2700000" algn="tl" rotWithShape="0">
              <a:srgbClr val="000000">
                <a:alpha val="43000"/>
              </a:srgbClr>
            </a:outerShdw>
          </a:effectLst>
        </p:spPr>
      </p:pic>
      <p:grpSp>
        <p:nvGrpSpPr>
          <p:cNvPr id="3" name="Group 46"/>
          <p:cNvGrpSpPr/>
          <p:nvPr/>
        </p:nvGrpSpPr>
        <p:grpSpPr>
          <a:xfrm>
            <a:off x="6847997" y="1184676"/>
            <a:ext cx="1232310" cy="583443"/>
            <a:chOff x="6847997" y="1223161"/>
            <a:chExt cx="1232310" cy="583443"/>
          </a:xfrm>
        </p:grpSpPr>
        <p:sp>
          <p:nvSpPr>
            <p:cNvPr id="32" name="Rounded Rectangle 31"/>
            <p:cNvSpPr/>
            <p:nvPr/>
          </p:nvSpPr>
          <p:spPr bwMode="auto">
            <a:xfrm>
              <a:off x="6847997" y="1223161"/>
              <a:ext cx="1232310" cy="578882"/>
            </a:xfrm>
            <a:prstGeom prst="roundRect">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chemeClr val="tx2"/>
                </a:solidFill>
                <a:effectLst/>
                <a:uLnTx/>
                <a:uFillTx/>
              </a:endParaRPr>
            </a:p>
          </p:txBody>
        </p:sp>
        <p:sp>
          <p:nvSpPr>
            <p:cNvPr id="33" name="TextBox 32"/>
            <p:cNvSpPr txBox="1"/>
            <p:nvPr/>
          </p:nvSpPr>
          <p:spPr>
            <a:xfrm>
              <a:off x="6851274" y="1283384"/>
              <a:ext cx="121264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Principal Contributors</a:t>
              </a:r>
            </a:p>
          </p:txBody>
        </p:sp>
      </p:grpSp>
      <p:sp>
        <p:nvSpPr>
          <p:cNvPr id="34" name="TextBox 33"/>
          <p:cNvSpPr txBox="1"/>
          <p:nvPr/>
        </p:nvSpPr>
        <p:spPr>
          <a:xfrm>
            <a:off x="6432426" y="3110186"/>
            <a:ext cx="960657" cy="261610"/>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474747"/>
                </a:solidFill>
                <a:effectLst/>
                <a:uLnTx/>
                <a:uFillTx/>
              </a:rPr>
              <a:t>Drew Jemilo</a:t>
            </a:r>
          </a:p>
        </p:txBody>
      </p:sp>
      <p:pic>
        <p:nvPicPr>
          <p:cNvPr id="36" name="Picture 35" descr="colin-oneill-145x184-NEW_entr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4215" y="1947480"/>
            <a:ext cx="965535" cy="1158643"/>
          </a:xfrm>
          <a:prstGeom prst="rect">
            <a:avLst/>
          </a:prstGeom>
          <a:effectLst>
            <a:outerShdw blurRad="50800" dist="38100" dir="4080000" algn="tl" rotWithShape="0">
              <a:srgbClr val="000000">
                <a:alpha val="43000"/>
              </a:srgbClr>
            </a:outerShdw>
          </a:effectLst>
        </p:spPr>
      </p:pic>
      <p:sp>
        <p:nvSpPr>
          <p:cNvPr id="37" name="TextBox 36"/>
          <p:cNvSpPr txBox="1"/>
          <p:nvPr/>
        </p:nvSpPr>
        <p:spPr>
          <a:xfrm>
            <a:off x="7512683" y="3130496"/>
            <a:ext cx="960726" cy="261610"/>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474747"/>
                </a:solidFill>
                <a:effectLst/>
                <a:uLnTx/>
                <a:uFillTx/>
              </a:rPr>
              <a:t>Colin O’Neill</a:t>
            </a:r>
          </a:p>
        </p:txBody>
      </p:sp>
      <p:cxnSp>
        <p:nvCxnSpPr>
          <p:cNvPr id="38" name="Straight Connector 37"/>
          <p:cNvCxnSpPr/>
          <p:nvPr/>
        </p:nvCxnSpPr>
        <p:spPr bwMode="auto">
          <a:xfrm flipV="1">
            <a:off x="5995939" y="1575400"/>
            <a:ext cx="843914" cy="19156"/>
          </a:xfrm>
          <a:prstGeom prst="line">
            <a:avLst/>
          </a:prstGeom>
          <a:solidFill>
            <a:srgbClr val="6E96C8"/>
          </a:solidFill>
          <a:ln w="50800" cap="flat" cmpd="sng" algn="ctr">
            <a:solidFill>
              <a:srgbClr val="FDBE57"/>
            </a:solidFill>
            <a:prstDash val="solid"/>
            <a:round/>
            <a:headEnd type="none" w="med" len="med"/>
            <a:tailEnd type="oval" w="med" len="med"/>
          </a:ln>
          <a:effectLst/>
        </p:spPr>
      </p:cxnSp>
      <p:grpSp>
        <p:nvGrpSpPr>
          <p:cNvPr id="4" name="Group 54"/>
          <p:cNvGrpSpPr/>
          <p:nvPr/>
        </p:nvGrpSpPr>
        <p:grpSpPr>
          <a:xfrm>
            <a:off x="6402268" y="5431368"/>
            <a:ext cx="1232310" cy="578882"/>
            <a:chOff x="5886075" y="5177368"/>
            <a:chExt cx="1232310" cy="578882"/>
          </a:xfrm>
        </p:grpSpPr>
        <p:sp>
          <p:nvSpPr>
            <p:cNvPr id="40" name="Rounded Rectangle 39"/>
            <p:cNvSpPr/>
            <p:nvPr/>
          </p:nvSpPr>
          <p:spPr bwMode="auto">
            <a:xfrm>
              <a:off x="5886075" y="5177368"/>
              <a:ext cx="1232310" cy="578882"/>
            </a:xfrm>
            <a:prstGeom prst="roundRect">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chemeClr val="tx2"/>
                </a:solidFill>
                <a:effectLst/>
                <a:uLnTx/>
                <a:uFillTx/>
              </a:endParaRPr>
            </a:p>
          </p:txBody>
        </p:sp>
        <p:sp>
          <p:nvSpPr>
            <p:cNvPr id="41" name="TextBox 40"/>
            <p:cNvSpPr txBox="1"/>
            <p:nvPr/>
          </p:nvSpPr>
          <p:spPr>
            <a:xfrm>
              <a:off x="5889352" y="5335919"/>
              <a:ext cx="121264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Community</a:t>
              </a:r>
            </a:p>
          </p:txBody>
        </p:sp>
      </p:grpSp>
      <p:grpSp>
        <p:nvGrpSpPr>
          <p:cNvPr id="5" name="Group 57"/>
          <p:cNvGrpSpPr/>
          <p:nvPr/>
        </p:nvGrpSpPr>
        <p:grpSpPr>
          <a:xfrm>
            <a:off x="3891686" y="5436285"/>
            <a:ext cx="1240503" cy="578882"/>
            <a:chOff x="3629572" y="5493639"/>
            <a:chExt cx="1240503" cy="578882"/>
          </a:xfrm>
        </p:grpSpPr>
        <p:sp>
          <p:nvSpPr>
            <p:cNvPr id="43" name="Rounded Rectangle 42"/>
            <p:cNvSpPr/>
            <p:nvPr/>
          </p:nvSpPr>
          <p:spPr bwMode="auto">
            <a:xfrm>
              <a:off x="3629572" y="5493639"/>
              <a:ext cx="1232310" cy="578882"/>
            </a:xfrm>
            <a:prstGeom prst="roundRect">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chemeClr val="tx2"/>
                </a:solidFill>
                <a:effectLst/>
                <a:uLnTx/>
                <a:uFillTx/>
              </a:endParaRPr>
            </a:p>
          </p:txBody>
        </p:sp>
        <p:sp>
          <p:nvSpPr>
            <p:cNvPr id="44" name="TextBox 43"/>
            <p:cNvSpPr txBox="1"/>
            <p:nvPr/>
          </p:nvSpPr>
          <p:spPr>
            <a:xfrm>
              <a:off x="3657429" y="5545668"/>
              <a:ext cx="121264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Enterprise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Adopters</a:t>
              </a:r>
            </a:p>
          </p:txBody>
        </p:sp>
      </p:grpSp>
      <p:grpSp>
        <p:nvGrpSpPr>
          <p:cNvPr id="7" name="Group 60"/>
          <p:cNvGrpSpPr/>
          <p:nvPr/>
        </p:nvGrpSpPr>
        <p:grpSpPr>
          <a:xfrm>
            <a:off x="622714" y="1183037"/>
            <a:ext cx="1392904" cy="578882"/>
            <a:chOff x="221225" y="639780"/>
            <a:chExt cx="1392904" cy="578882"/>
          </a:xfrm>
        </p:grpSpPr>
        <p:sp>
          <p:nvSpPr>
            <p:cNvPr id="46" name="Rounded Rectangle 45"/>
            <p:cNvSpPr/>
            <p:nvPr/>
          </p:nvSpPr>
          <p:spPr bwMode="auto">
            <a:xfrm>
              <a:off x="225973" y="639780"/>
              <a:ext cx="1355382" cy="578882"/>
            </a:xfrm>
            <a:prstGeom prst="roundRect">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chemeClr val="tx2"/>
                </a:solidFill>
                <a:effectLst/>
                <a:uLnTx/>
                <a:uFillTx/>
              </a:endParaRPr>
            </a:p>
          </p:txBody>
        </p:sp>
        <p:sp>
          <p:nvSpPr>
            <p:cNvPr id="47" name="TextBox 46"/>
            <p:cNvSpPr txBox="1"/>
            <p:nvPr/>
          </p:nvSpPr>
          <p:spPr>
            <a:xfrm>
              <a:off x="221225" y="672141"/>
              <a:ext cx="1392904"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Associate</a:t>
              </a:r>
              <a:br>
                <a:rPr kumimoji="0" lang="en-US" sz="1400" b="0" i="0" u="none" strike="noStrike" kern="0" cap="none" spc="0" normalizeH="0" baseline="0" noProof="0" dirty="0" smtClean="0">
                  <a:ln>
                    <a:noFill/>
                  </a:ln>
                  <a:solidFill>
                    <a:schemeClr val="tx2"/>
                  </a:solidFill>
                  <a:effectLst/>
                  <a:uLnTx/>
                  <a:uFillTx/>
                </a:rPr>
              </a:br>
              <a:r>
                <a:rPr kumimoji="0" lang="en-US" sz="1400" b="0" i="0" u="none" strike="noStrike" kern="0" cap="none" spc="0" normalizeH="0" baseline="0" noProof="0" dirty="0" smtClean="0">
                  <a:ln>
                    <a:noFill/>
                  </a:ln>
                  <a:solidFill>
                    <a:schemeClr val="tx2"/>
                  </a:solidFill>
                  <a:effectLst/>
                  <a:uLnTx/>
                  <a:uFillTx/>
                </a:rPr>
                <a:t>Methodologist</a:t>
              </a:r>
            </a:p>
          </p:txBody>
        </p:sp>
      </p:grpSp>
      <p:grpSp>
        <p:nvGrpSpPr>
          <p:cNvPr id="8" name="Group 63"/>
          <p:cNvGrpSpPr/>
          <p:nvPr/>
        </p:nvGrpSpPr>
        <p:grpSpPr>
          <a:xfrm>
            <a:off x="676524" y="5449393"/>
            <a:ext cx="1781447" cy="578882"/>
            <a:chOff x="856875" y="5678812"/>
            <a:chExt cx="1781447" cy="578882"/>
          </a:xfrm>
        </p:grpSpPr>
        <p:sp>
          <p:nvSpPr>
            <p:cNvPr id="49" name="Rounded Rectangle 48"/>
            <p:cNvSpPr/>
            <p:nvPr/>
          </p:nvSpPr>
          <p:spPr bwMode="auto">
            <a:xfrm>
              <a:off x="856875" y="5678812"/>
              <a:ext cx="1773253" cy="578882"/>
            </a:xfrm>
            <a:prstGeom prst="roundRect">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chemeClr val="tx2"/>
                </a:solidFill>
                <a:effectLst/>
                <a:uLnTx/>
                <a:uFillTx/>
              </a:endParaRPr>
            </a:p>
          </p:txBody>
        </p:sp>
        <p:sp>
          <p:nvSpPr>
            <p:cNvPr id="50" name="TextBox 49"/>
            <p:cNvSpPr txBox="1"/>
            <p:nvPr/>
          </p:nvSpPr>
          <p:spPr>
            <a:xfrm>
              <a:off x="881454" y="5817693"/>
              <a:ext cx="175686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tx2"/>
                  </a:solidFill>
                  <a:effectLst/>
                  <a:uLnTx/>
                  <a:uFillTx/>
                </a:rPr>
                <a:t>Acknowledgements</a:t>
              </a:r>
            </a:p>
          </p:txBody>
        </p:sp>
      </p:grpSp>
      <p:cxnSp>
        <p:nvCxnSpPr>
          <p:cNvPr id="51" name="Straight Connector 50"/>
          <p:cNvCxnSpPr/>
          <p:nvPr/>
        </p:nvCxnSpPr>
        <p:spPr bwMode="auto">
          <a:xfrm flipH="1" flipV="1">
            <a:off x="5940323" y="3760839"/>
            <a:ext cx="910951" cy="1727475"/>
          </a:xfrm>
          <a:prstGeom prst="line">
            <a:avLst/>
          </a:prstGeom>
          <a:solidFill>
            <a:srgbClr val="6E96C8"/>
          </a:solidFill>
          <a:ln w="50800" cap="flat" cmpd="sng" algn="ctr">
            <a:solidFill>
              <a:srgbClr val="FDBE57"/>
            </a:solidFill>
            <a:prstDash val="solid"/>
            <a:round/>
            <a:headEnd type="oval" w="med" len="med"/>
            <a:tailEnd type="none" w="med" len="med"/>
          </a:ln>
          <a:effectLst/>
        </p:spPr>
      </p:cxnSp>
      <p:cxnSp>
        <p:nvCxnSpPr>
          <p:cNvPr id="52" name="Straight Connector 51"/>
          <p:cNvCxnSpPr/>
          <p:nvPr/>
        </p:nvCxnSpPr>
        <p:spPr bwMode="auto">
          <a:xfrm flipV="1">
            <a:off x="1997702" y="1652365"/>
            <a:ext cx="829072" cy="1693"/>
          </a:xfrm>
          <a:prstGeom prst="line">
            <a:avLst/>
          </a:prstGeom>
          <a:solidFill>
            <a:srgbClr val="6E96C8"/>
          </a:solidFill>
          <a:ln w="50800" cap="flat" cmpd="sng" algn="ctr">
            <a:solidFill>
              <a:srgbClr val="FDBE57"/>
            </a:solidFill>
            <a:prstDash val="solid"/>
            <a:round/>
            <a:headEnd type="oval" w="med" len="med"/>
            <a:tailEnd type="none" w="med" len="med"/>
          </a:ln>
          <a:effectLst/>
        </p:spPr>
      </p:cxnSp>
      <p:cxnSp>
        <p:nvCxnSpPr>
          <p:cNvPr id="53" name="Straight Connector 52"/>
          <p:cNvCxnSpPr/>
          <p:nvPr/>
        </p:nvCxnSpPr>
        <p:spPr bwMode="auto">
          <a:xfrm flipH="1" flipV="1">
            <a:off x="4445000" y="3859163"/>
            <a:ext cx="7490" cy="1604350"/>
          </a:xfrm>
          <a:prstGeom prst="line">
            <a:avLst/>
          </a:prstGeom>
          <a:solidFill>
            <a:srgbClr val="6E96C8"/>
          </a:solidFill>
          <a:ln w="50800" cap="flat" cmpd="sng" algn="ctr">
            <a:solidFill>
              <a:srgbClr val="FDBE57"/>
            </a:solidFill>
            <a:prstDash val="solid"/>
            <a:round/>
            <a:headEnd type="oval" w="med" len="med"/>
            <a:tailEnd type="none" w="med" len="med"/>
          </a:ln>
          <a:effectLst/>
        </p:spPr>
      </p:cxnSp>
      <p:cxnSp>
        <p:nvCxnSpPr>
          <p:cNvPr id="54" name="Straight Connector 53"/>
          <p:cNvCxnSpPr/>
          <p:nvPr/>
        </p:nvCxnSpPr>
        <p:spPr bwMode="auto">
          <a:xfrm flipV="1">
            <a:off x="2015618" y="3728066"/>
            <a:ext cx="942253" cy="1784608"/>
          </a:xfrm>
          <a:prstGeom prst="line">
            <a:avLst/>
          </a:prstGeom>
          <a:solidFill>
            <a:srgbClr val="6E96C8"/>
          </a:solidFill>
          <a:ln w="50800" cap="flat" cmpd="sng" algn="ctr">
            <a:solidFill>
              <a:srgbClr val="FDBE57"/>
            </a:solidFill>
            <a:prstDash val="solid"/>
            <a:round/>
            <a:headEnd type="oval" w="med" len="med"/>
            <a:tailEnd type="none" w="med" len="med"/>
          </a:ln>
          <a:effectLst/>
        </p:spPr>
      </p:cxnSp>
      <p:sp>
        <p:nvSpPr>
          <p:cNvPr id="55" name="Rounded Rectangle 54"/>
          <p:cNvSpPr/>
          <p:nvPr/>
        </p:nvSpPr>
        <p:spPr bwMode="auto">
          <a:xfrm>
            <a:off x="2736644" y="1442065"/>
            <a:ext cx="3416711" cy="2400710"/>
          </a:xfrm>
          <a:prstGeom prst="roundRect">
            <a:avLst>
              <a:gd name="adj" fmla="val 5445"/>
            </a:avLst>
          </a:prstGeom>
          <a:solidFill>
            <a:srgbClr val="FFFFFF">
              <a:lumMod val="95000"/>
            </a:srgbClr>
          </a:solidFill>
          <a:ln w="19050" cap="flat" cmpd="sng" algn="ctr">
            <a:solidFill>
              <a:srgbClr val="FFFFFF">
                <a:lumMod val="7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ysClr val="windowText" lastClr="000000"/>
              </a:solidFill>
              <a:effectLst/>
              <a:uLnTx/>
              <a:uFillTx/>
            </a:endParaRPr>
          </a:p>
        </p:txBody>
      </p:sp>
      <p:sp>
        <p:nvSpPr>
          <p:cNvPr id="56" name="TextBox 55"/>
          <p:cNvSpPr txBox="1"/>
          <p:nvPr/>
        </p:nvSpPr>
        <p:spPr>
          <a:xfrm>
            <a:off x="718745" y="3227070"/>
            <a:ext cx="1097740" cy="261610"/>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474747"/>
                </a:solidFill>
                <a:effectLst/>
                <a:uLnTx/>
                <a:uFillTx/>
              </a:rPr>
              <a:t>Alex Yakyma</a:t>
            </a:r>
          </a:p>
        </p:txBody>
      </p:sp>
      <p:pic>
        <p:nvPicPr>
          <p:cNvPr id="57" name="Picture 56" descr="SAFe-Big-Pic-2.5-1200-x-869.png"/>
          <p:cNvPicPr>
            <a:picLocks noChangeAspect="1"/>
          </p:cNvPicPr>
          <p:nvPr/>
        </p:nvPicPr>
        <p:blipFill>
          <a:blip r:embed="rId8">
            <a:extLst>
              <a:ext uri="{BEBA8EAE-BF5A-486C-A8C5-ECC9F3942E4B}">
                <a14:imgProps xmlns:a14="http://schemas.microsoft.com/office/drawing/2010/main">
                  <a14:imgLayer r:embed="rId9">
                    <a14:imgEffect>
                      <a14:sharpenSoften amount="39000"/>
                    </a14:imgEffect>
                  </a14:imgLayer>
                </a14:imgProps>
              </a:ext>
              <a:ext uri="{28A0092B-C50C-407E-A947-70E740481C1C}">
                <a14:useLocalDpi xmlns:a14="http://schemas.microsoft.com/office/drawing/2010/main" val="0"/>
              </a:ext>
            </a:extLst>
          </a:blip>
          <a:stretch>
            <a:fillRect/>
          </a:stretch>
        </p:blipFill>
        <p:spPr>
          <a:xfrm>
            <a:off x="2992839" y="1563768"/>
            <a:ext cx="2939804" cy="2128908"/>
          </a:xfrm>
          <a:prstGeom prst="rect">
            <a:avLst/>
          </a:prstGeom>
        </p:spPr>
      </p:pic>
      <p:pic>
        <p:nvPicPr>
          <p:cNvPr id="58" name="Picture 57"/>
          <p:cNvPicPr>
            <a:picLocks noChangeAspect="1"/>
          </p:cNvPicPr>
          <p:nvPr/>
        </p:nvPicPr>
        <p:blipFill>
          <a:blip r:embed="rId10"/>
          <a:stretch>
            <a:fillRect/>
          </a:stretch>
        </p:blipFill>
        <p:spPr>
          <a:xfrm>
            <a:off x="735372" y="2021756"/>
            <a:ext cx="1015909" cy="1191999"/>
          </a:xfrm>
          <a:prstGeom prst="rect">
            <a:avLst/>
          </a:prstGeom>
          <a:effectLst>
            <a:outerShdw blurRad="50800" dist="38100" dir="2700000" algn="tl" rotWithShape="0">
              <a:srgbClr val="000000">
                <a:alpha val="43000"/>
              </a:srgbClr>
            </a:outerShdw>
          </a:effectLst>
        </p:spPr>
      </p:pic>
      <p:pic>
        <p:nvPicPr>
          <p:cNvPr id="59" name="Picture 58"/>
          <p:cNvPicPr>
            <a:picLocks noChangeAspect="1"/>
          </p:cNvPicPr>
          <p:nvPr/>
        </p:nvPicPr>
        <p:blipFill>
          <a:blip r:embed="rId11"/>
          <a:stretch>
            <a:fillRect/>
          </a:stretch>
        </p:blipFill>
        <p:spPr>
          <a:xfrm>
            <a:off x="7901014" y="3425670"/>
            <a:ext cx="897074" cy="1083594"/>
          </a:xfrm>
          <a:prstGeom prst="rect">
            <a:avLst/>
          </a:prstGeom>
          <a:effectLst>
            <a:outerShdw blurRad="50800" dist="38100" dir="2700000" algn="tl" rotWithShape="0">
              <a:srgbClr val="000000">
                <a:alpha val="43000"/>
              </a:srgbClr>
            </a:outerShdw>
          </a:effectLst>
        </p:spPr>
      </p:pic>
      <p:sp>
        <p:nvSpPr>
          <p:cNvPr id="60" name="TextBox 59"/>
          <p:cNvSpPr txBox="1"/>
          <p:nvPr/>
        </p:nvSpPr>
        <p:spPr>
          <a:xfrm>
            <a:off x="7802674" y="4512691"/>
            <a:ext cx="1162003" cy="261610"/>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474747"/>
                </a:solidFill>
                <a:effectLst/>
                <a:uLnTx/>
                <a:uFillTx/>
              </a:rPr>
              <a:t>Alan Shalloway</a:t>
            </a:r>
          </a:p>
        </p:txBody>
      </p:sp>
      <p:pic>
        <p:nvPicPr>
          <p:cNvPr id="61" name="Picture 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97843" y="3441184"/>
            <a:ext cx="897074" cy="1052566"/>
          </a:xfrm>
          <a:prstGeom prst="rect">
            <a:avLst/>
          </a:prstGeom>
          <a:effectLst>
            <a:outerShdw blurRad="50800" dist="38100" dir="2700000" algn="tl" rotWithShape="0">
              <a:srgbClr val="000000">
                <a:alpha val="43000"/>
              </a:srgbClr>
            </a:outerShdw>
          </a:effectLst>
        </p:spPr>
      </p:pic>
      <p:sp>
        <p:nvSpPr>
          <p:cNvPr id="62" name="TextBox 61"/>
          <p:cNvSpPr txBox="1"/>
          <p:nvPr/>
        </p:nvSpPr>
        <p:spPr>
          <a:xfrm>
            <a:off x="6665724" y="4516113"/>
            <a:ext cx="1235290" cy="261610"/>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474747"/>
                </a:solidFill>
                <a:effectLst/>
                <a:uLnTx/>
                <a:uFillTx/>
              </a:rPr>
              <a:t>Richard Knaster</a:t>
            </a:r>
          </a:p>
        </p:txBody>
      </p:sp>
      <p:sp>
        <p:nvSpPr>
          <p:cNvPr id="6" name="Slide Number Placeholder 5"/>
          <p:cNvSpPr>
            <a:spLocks noGrp="1"/>
          </p:cNvSpPr>
          <p:nvPr>
            <p:ph type="sldNum" sz="quarter" idx="4"/>
          </p:nvPr>
        </p:nvSpPr>
        <p:spPr>
          <a:xfrm>
            <a:off x="6553200" y="6356350"/>
            <a:ext cx="2367588" cy="365125"/>
          </a:xfrm>
        </p:spPr>
        <p:txBody>
          <a:bodyPr/>
          <a:lstStyle/>
          <a:p>
            <a:fld id="{CDAE907E-7F84-7E47-B624-E1A95C1C6CC3}" type="slidenum">
              <a:rPr lang="en-US" smtClean="0"/>
              <a:pPr/>
              <a:t>37</a:t>
            </a:fld>
            <a:endParaRPr lang="en-US"/>
          </a:p>
        </p:txBody>
      </p:sp>
    </p:spTree>
    <p:extLst>
      <p:ext uri="{BB962C8B-B14F-4D97-AF65-F5344CB8AC3E}">
        <p14:creationId xmlns:p14="http://schemas.microsoft.com/office/powerpoint/2010/main" val="373741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 on Agile Methods</a:t>
            </a:r>
            <a:endParaRPr lang="en-US" dirty="0"/>
          </a:p>
        </p:txBody>
      </p:sp>
      <p:sp>
        <p:nvSpPr>
          <p:cNvPr id="59" name="Content Placeholder 2"/>
          <p:cNvSpPr txBox="1">
            <a:spLocks/>
          </p:cNvSpPr>
          <p:nvPr/>
        </p:nvSpPr>
        <p:spPr>
          <a:xfrm>
            <a:off x="571125" y="1147484"/>
            <a:ext cx="8229600" cy="5170646"/>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200">
                <a:solidFill>
                  <a:srgbClr val="474747"/>
                </a:solidFill>
                <a:latin typeface="Arial"/>
                <a:ea typeface="+mn-ea"/>
                <a:cs typeface="Arial"/>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rgbClr val="474747"/>
                </a:solidFill>
                <a:latin typeface="Arial"/>
                <a:cs typeface="Arial"/>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rgbClr val="474747"/>
                </a:solidFill>
                <a:latin typeface="Arial"/>
                <a:cs typeface="Arial"/>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rgbClr val="474747"/>
                </a:solidFill>
                <a:latin typeface="Arial"/>
                <a:cs typeface="Arial"/>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rgbClr val="474747"/>
                </a:solidFill>
                <a:latin typeface="Arial"/>
                <a:cs typeface="Arial"/>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r>
              <a:rPr lang="en-US" sz="2000" b="1" dirty="0" smtClean="0">
                <a:solidFill>
                  <a:schemeClr val="tx2"/>
                </a:solidFill>
              </a:rPr>
              <a:t>Scrum</a:t>
            </a:r>
          </a:p>
          <a:p>
            <a:pPr lvl="1"/>
            <a:r>
              <a:rPr lang="en-US" sz="1800" dirty="0" smtClean="0">
                <a:solidFill>
                  <a:schemeClr val="tx2"/>
                </a:solidFill>
              </a:rPr>
              <a:t>Works great. Less filling. Ubiquitous. </a:t>
            </a:r>
            <a:r>
              <a:rPr lang="en-US" sz="1800" b="1" dirty="0" smtClean="0">
                <a:solidFill>
                  <a:schemeClr val="tx2"/>
                </a:solidFill>
              </a:rPr>
              <a:t>Scrum</a:t>
            </a:r>
            <a:r>
              <a:rPr lang="en-US" sz="1800" dirty="0" smtClean="0">
                <a:solidFill>
                  <a:schemeClr val="tx2"/>
                </a:solidFill>
              </a:rPr>
              <a:t>ptious. Let’s Sprint. </a:t>
            </a:r>
          </a:p>
          <a:p>
            <a:r>
              <a:rPr lang="en-US" sz="2000" b="1" dirty="0" smtClean="0">
                <a:solidFill>
                  <a:schemeClr val="tx2"/>
                </a:solidFill>
              </a:rPr>
              <a:t>Extreme Programming</a:t>
            </a:r>
          </a:p>
          <a:p>
            <a:pPr lvl="1"/>
            <a:r>
              <a:rPr lang="en-US" sz="1800" dirty="0" smtClean="0">
                <a:solidFill>
                  <a:schemeClr val="tx2"/>
                </a:solidFill>
              </a:rPr>
              <a:t>Really great code from really great coders.</a:t>
            </a:r>
            <a:br>
              <a:rPr lang="en-US" sz="1800" dirty="0" smtClean="0">
                <a:solidFill>
                  <a:schemeClr val="tx2"/>
                </a:solidFill>
              </a:rPr>
            </a:br>
            <a:r>
              <a:rPr lang="en-US" sz="1800" dirty="0" smtClean="0">
                <a:solidFill>
                  <a:schemeClr val="tx2"/>
                </a:solidFill>
              </a:rPr>
              <a:t>We can scale great code.  </a:t>
            </a:r>
            <a:r>
              <a:rPr lang="en-US" sz="1800" b="1" dirty="0" smtClean="0">
                <a:solidFill>
                  <a:schemeClr val="tx2"/>
                </a:solidFill>
              </a:rPr>
              <a:t>Extreme</a:t>
            </a:r>
            <a:r>
              <a:rPr lang="en-US" sz="1800" dirty="0" smtClean="0">
                <a:solidFill>
                  <a:schemeClr val="tx2"/>
                </a:solidFill>
              </a:rPr>
              <a:t>ly useful</a:t>
            </a:r>
            <a:r>
              <a:rPr lang="en-US" sz="1800" b="1" dirty="0" smtClean="0">
                <a:solidFill>
                  <a:schemeClr val="tx2"/>
                </a:solidFill>
              </a:rPr>
              <a:t>. </a:t>
            </a:r>
            <a:r>
              <a:rPr lang="en-US" sz="1800" dirty="0" smtClean="0">
                <a:solidFill>
                  <a:schemeClr val="tx2"/>
                </a:solidFill>
              </a:rPr>
              <a:t>Let’s</a:t>
            </a:r>
            <a:r>
              <a:rPr lang="en-US" sz="1800" b="1" dirty="0" smtClean="0">
                <a:solidFill>
                  <a:schemeClr val="tx2"/>
                </a:solidFill>
              </a:rPr>
              <a:t> Program </a:t>
            </a:r>
            <a:r>
              <a:rPr lang="en-US" sz="1800" dirty="0" smtClean="0">
                <a:solidFill>
                  <a:schemeClr val="tx2"/>
                </a:solidFill>
              </a:rPr>
              <a:t>with it.</a:t>
            </a:r>
          </a:p>
          <a:p>
            <a:r>
              <a:rPr lang="en-US" sz="2000" b="1" dirty="0" smtClean="0">
                <a:solidFill>
                  <a:schemeClr val="tx2"/>
                </a:solidFill>
              </a:rPr>
              <a:t>Kanban</a:t>
            </a:r>
          </a:p>
          <a:p>
            <a:pPr lvl="1"/>
            <a:r>
              <a:rPr lang="en-US" sz="1800" dirty="0" smtClean="0">
                <a:solidFill>
                  <a:schemeClr val="tx2"/>
                </a:solidFill>
              </a:rPr>
              <a:t>Clear thinking on flow, demand management and limiting </a:t>
            </a:r>
            <a:r>
              <a:rPr lang="en-US" sz="1800" dirty="0" err="1" smtClean="0">
                <a:solidFill>
                  <a:schemeClr val="tx2"/>
                </a:solidFill>
              </a:rPr>
              <a:t>wip</a:t>
            </a:r>
            <a:r>
              <a:rPr lang="en-US" sz="1800" dirty="0" smtClean="0">
                <a:solidFill>
                  <a:schemeClr val="tx2"/>
                </a:solidFill>
              </a:rPr>
              <a:t>.</a:t>
            </a:r>
            <a:br>
              <a:rPr lang="en-US" sz="1800" dirty="0" smtClean="0">
                <a:solidFill>
                  <a:schemeClr val="tx2"/>
                </a:solidFill>
              </a:rPr>
            </a:br>
            <a:r>
              <a:rPr lang="en-US" sz="1800" dirty="0" smtClean="0">
                <a:solidFill>
                  <a:schemeClr val="tx2"/>
                </a:solidFill>
              </a:rPr>
              <a:t>Let’s </a:t>
            </a:r>
            <a:r>
              <a:rPr lang="en-US" sz="1800" b="1" dirty="0" smtClean="0">
                <a:solidFill>
                  <a:schemeClr val="tx2"/>
                </a:solidFill>
              </a:rPr>
              <a:t>flow</a:t>
            </a:r>
            <a:r>
              <a:rPr lang="en-US" sz="1800" dirty="0" smtClean="0">
                <a:solidFill>
                  <a:schemeClr val="tx2"/>
                </a:solidFill>
              </a:rPr>
              <a:t>,</a:t>
            </a:r>
            <a:r>
              <a:rPr lang="en-US" sz="1800" b="1" dirty="0" smtClean="0">
                <a:solidFill>
                  <a:schemeClr val="tx2"/>
                </a:solidFill>
              </a:rPr>
              <a:t> limit WIP </a:t>
            </a:r>
            <a:r>
              <a:rPr lang="en-US" sz="1800" dirty="0" smtClean="0">
                <a:solidFill>
                  <a:schemeClr val="tx2"/>
                </a:solidFill>
              </a:rPr>
              <a:t>and</a:t>
            </a:r>
            <a:r>
              <a:rPr lang="en-US" sz="1800" b="1" dirty="0" smtClean="0">
                <a:solidFill>
                  <a:schemeClr val="tx2"/>
                </a:solidFill>
              </a:rPr>
              <a:t> manage demand</a:t>
            </a:r>
            <a:r>
              <a:rPr lang="en-US" sz="1800" dirty="0" smtClean="0">
                <a:solidFill>
                  <a:schemeClr val="tx2"/>
                </a:solidFill>
              </a:rPr>
              <a:t> with it.</a:t>
            </a:r>
          </a:p>
          <a:p>
            <a:r>
              <a:rPr lang="en-US" sz="2000" b="1" dirty="0" smtClean="0">
                <a:solidFill>
                  <a:schemeClr val="tx2"/>
                </a:solidFill>
              </a:rPr>
              <a:t>But</a:t>
            </a:r>
            <a:r>
              <a:rPr lang="en-US" sz="2000" dirty="0" smtClean="0">
                <a:solidFill>
                  <a:schemeClr val="tx2"/>
                </a:solidFill>
              </a:rPr>
              <a:t> if these innovative methods don</a:t>
            </a:r>
            <a:r>
              <a:rPr lang="fr-FR" sz="2000" dirty="0" smtClean="0">
                <a:solidFill>
                  <a:schemeClr val="tx2"/>
                </a:solidFill>
              </a:rPr>
              <a:t>’</a:t>
            </a:r>
            <a:r>
              <a:rPr lang="en-US" sz="2000" dirty="0" smtClean="0">
                <a:solidFill>
                  <a:schemeClr val="tx2"/>
                </a:solidFill>
              </a:rPr>
              <a:t>t have the native constructs to address the view beyond the team − the </a:t>
            </a:r>
            <a:r>
              <a:rPr lang="en-US" sz="2000" b="1" dirty="0" smtClean="0">
                <a:solidFill>
                  <a:schemeClr val="tx2"/>
                </a:solidFill>
              </a:rPr>
              <a:t>systems view </a:t>
            </a:r>
            <a:r>
              <a:rPr lang="en-US" sz="2000" dirty="0" smtClean="0">
                <a:solidFill>
                  <a:schemeClr val="tx2"/>
                </a:solidFill>
              </a:rPr>
              <a:t>− shouldn’t</a:t>
            </a:r>
            <a:r>
              <a:rPr lang="fr-FR" sz="2000" dirty="0" smtClean="0">
                <a:solidFill>
                  <a:schemeClr val="tx2"/>
                </a:solidFill>
              </a:rPr>
              <a:t> </a:t>
            </a:r>
            <a:r>
              <a:rPr lang="en-US" sz="2000" dirty="0" smtClean="0">
                <a:solidFill>
                  <a:schemeClr val="tx2"/>
                </a:solidFill>
              </a:rPr>
              <a:t>we do something about that?</a:t>
            </a:r>
          </a:p>
          <a:p>
            <a:r>
              <a:rPr lang="en-US" sz="2000" b="1" dirty="0" smtClean="0">
                <a:solidFill>
                  <a:schemeClr val="tx2"/>
                </a:solidFill>
              </a:rPr>
              <a:t>And, </a:t>
            </a:r>
            <a:r>
              <a:rPr lang="en-US" sz="2000" dirty="0" smtClean="0">
                <a:solidFill>
                  <a:schemeClr val="tx2"/>
                </a:solidFill>
              </a:rPr>
              <a:t>on behalf of millions of practitioners, working on really big systems in really big companies, and struggling badly with existing approaches, don</a:t>
            </a:r>
            <a:r>
              <a:rPr lang="fr-FR" sz="2000" dirty="0" smtClean="0">
                <a:solidFill>
                  <a:schemeClr val="tx2"/>
                </a:solidFill>
              </a:rPr>
              <a:t>’</a:t>
            </a:r>
            <a:r>
              <a:rPr lang="en-US" sz="2000" dirty="0" smtClean="0">
                <a:solidFill>
                  <a:schemeClr val="tx2"/>
                </a:solidFill>
              </a:rPr>
              <a:t>t we have </a:t>
            </a:r>
            <a:r>
              <a:rPr lang="en-US" sz="2000" b="1" dirty="0" smtClean="0">
                <a:solidFill>
                  <a:schemeClr val="tx2"/>
                </a:solidFill>
              </a:rPr>
              <a:t>an obligation to try</a:t>
            </a:r>
            <a:r>
              <a:rPr lang="en-US" sz="2000" dirty="0" smtClean="0">
                <a:solidFill>
                  <a:schemeClr val="tx2"/>
                </a:solidFill>
              </a:rPr>
              <a:t>?</a:t>
            </a:r>
            <a:endParaRPr lang="en-US" sz="2000" dirty="0">
              <a:solidFill>
                <a:schemeClr val="tx2"/>
              </a:solidFill>
            </a:endParaRPr>
          </a:p>
        </p:txBody>
      </p:sp>
      <p:sp>
        <p:nvSpPr>
          <p:cNvPr id="5" name="Slide Number Placeholder 4"/>
          <p:cNvSpPr>
            <a:spLocks noGrp="1"/>
          </p:cNvSpPr>
          <p:nvPr>
            <p:ph type="sldNum" sz="quarter" idx="4"/>
          </p:nvPr>
        </p:nvSpPr>
        <p:spPr>
          <a:xfrm>
            <a:off x="8258969" y="6356350"/>
            <a:ext cx="650611" cy="365125"/>
          </a:xfrm>
        </p:spPr>
        <p:txBody>
          <a:bodyPr/>
          <a:lstStyle/>
          <a:p>
            <a:fld id="{CDAE907E-7F84-7E47-B624-E1A95C1C6CC3}" type="slidenum">
              <a:rPr lang="en-US" smtClean="0"/>
              <a:pPr/>
              <a:t>38</a:t>
            </a:fld>
            <a:endParaRPr lang="en-US" dirty="0"/>
          </a:p>
        </p:txBody>
      </p:sp>
    </p:spTree>
    <p:extLst>
      <p:ext uri="{BB962C8B-B14F-4D97-AF65-F5344CB8AC3E}">
        <p14:creationId xmlns:p14="http://schemas.microsoft.com/office/powerpoint/2010/main" val="14626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Case Studies</a:t>
            </a:r>
            <a:endParaRPr lang="en-US" dirty="0"/>
          </a:p>
        </p:txBody>
      </p:sp>
      <p:sp>
        <p:nvSpPr>
          <p:cNvPr id="2" name="TextBox 1"/>
          <p:cNvSpPr txBox="1"/>
          <p:nvPr/>
        </p:nvSpPr>
        <p:spPr bwMode="auto">
          <a:xfrm>
            <a:off x="976527" y="5360965"/>
            <a:ext cx="7190946" cy="508000"/>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r>
              <a:rPr lang="en-US" sz="3000" dirty="0" smtClean="0">
                <a:solidFill>
                  <a:schemeClr val="tx2"/>
                </a:solidFill>
              </a:rPr>
              <a:t>ScaledAgileFramework.com/</a:t>
            </a:r>
            <a:r>
              <a:rPr lang="en-US" sz="3000" dirty="0" smtClean="0">
                <a:solidFill>
                  <a:schemeClr val="accent3"/>
                </a:solidFill>
              </a:rPr>
              <a:t>case-studies</a:t>
            </a:r>
          </a:p>
        </p:txBody>
      </p:sp>
      <p:pic>
        <p:nvPicPr>
          <p:cNvPr id="33" name="Picture 32" descr="case-study-box-infog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167" y="3560787"/>
            <a:ext cx="1223911" cy="1597760"/>
          </a:xfrm>
          <a:prstGeom prst="rect">
            <a:avLst/>
          </a:prstGeom>
        </p:spPr>
      </p:pic>
      <p:pic>
        <p:nvPicPr>
          <p:cNvPr id="34" name="Picture 33" descr="case-study-box-john-de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222" y="3555291"/>
            <a:ext cx="1232670" cy="1609195"/>
          </a:xfrm>
          <a:prstGeom prst="rect">
            <a:avLst/>
          </a:prstGeom>
        </p:spPr>
      </p:pic>
      <p:pic>
        <p:nvPicPr>
          <p:cNvPr id="35" name="Picture 34" descr="case-study-box-valpa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948" y="3565865"/>
            <a:ext cx="1215815" cy="1587191"/>
          </a:xfrm>
          <a:prstGeom prst="rect">
            <a:avLst/>
          </a:prstGeom>
        </p:spPr>
      </p:pic>
      <p:pic>
        <p:nvPicPr>
          <p:cNvPr id="36" name="Picture 35" descr="case-study-box-discount-ti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380" y="3560786"/>
            <a:ext cx="1223910" cy="1597759"/>
          </a:xfrm>
          <a:prstGeom prst="rect">
            <a:avLst/>
          </a:prstGeom>
        </p:spPr>
      </p:pic>
      <p:pic>
        <p:nvPicPr>
          <p:cNvPr id="37" name="Picture 36" descr="case-study-box-TradeSt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0105" y="3560787"/>
            <a:ext cx="1223911" cy="1597760"/>
          </a:xfrm>
          <a:prstGeom prst="rect">
            <a:avLst/>
          </a:prstGeom>
        </p:spPr>
      </p:pic>
      <p:pic>
        <p:nvPicPr>
          <p:cNvPr id="38" name="Picture 37" descr="case-study-box-bmc-softwa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046" y="3560785"/>
            <a:ext cx="1225082" cy="1597761"/>
          </a:xfrm>
          <a:prstGeom prst="rect">
            <a:avLst/>
          </a:prstGeom>
        </p:spPr>
      </p:pic>
      <p:grpSp>
        <p:nvGrpSpPr>
          <p:cNvPr id="5" name="Group 41"/>
          <p:cNvGrpSpPr/>
          <p:nvPr/>
        </p:nvGrpSpPr>
        <p:grpSpPr>
          <a:xfrm>
            <a:off x="506528" y="1437699"/>
            <a:ext cx="8145573" cy="1942997"/>
            <a:chOff x="506528" y="1283492"/>
            <a:chExt cx="8145573" cy="1942997"/>
          </a:xfrm>
        </p:grpSpPr>
        <p:pic>
          <p:nvPicPr>
            <p:cNvPr id="39" name="Picture 38" descr="case-study-box-Big-IT-sho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3733" y="1283492"/>
              <a:ext cx="1488368" cy="1942996"/>
            </a:xfrm>
            <a:prstGeom prst="rect">
              <a:avLst/>
            </a:prstGeom>
          </p:spPr>
        </p:pic>
        <p:pic>
          <p:nvPicPr>
            <p:cNvPr id="40" name="Picture 39" descr="case-study-box-telstr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5130" y="1283492"/>
              <a:ext cx="1489791" cy="1942996"/>
            </a:xfrm>
            <a:prstGeom prst="rect">
              <a:avLst/>
            </a:prstGeom>
          </p:spPr>
        </p:pic>
        <p:pic>
          <p:nvPicPr>
            <p:cNvPr id="29" name="Picture 28" descr="case-study-box-mitchell-internationa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9431" y="1283492"/>
              <a:ext cx="1489792" cy="1942997"/>
            </a:xfrm>
            <a:prstGeom prst="rect">
              <a:avLst/>
            </a:prstGeom>
          </p:spPr>
        </p:pic>
        <p:pic>
          <p:nvPicPr>
            <p:cNvPr id="31" name="Picture 30" descr="case-study-box-sei.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0829" y="1283492"/>
              <a:ext cx="1489791" cy="1942996"/>
            </a:xfrm>
            <a:prstGeom prst="rect">
              <a:avLst/>
            </a:prstGeom>
          </p:spPr>
        </p:pic>
        <p:pic>
          <p:nvPicPr>
            <p:cNvPr id="41" name="Picture 40" descr="case-study-waterfall-to-agi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6528" y="1283492"/>
              <a:ext cx="1489791" cy="1942996"/>
            </a:xfrm>
            <a:prstGeom prst="rect">
              <a:avLst/>
            </a:prstGeom>
          </p:spPr>
        </p:pic>
      </p:grpSp>
      <p:sp>
        <p:nvSpPr>
          <p:cNvPr id="4" name="Slide Number Placeholder 3"/>
          <p:cNvSpPr>
            <a:spLocks noGrp="1"/>
          </p:cNvSpPr>
          <p:nvPr>
            <p:ph type="sldNum" sz="quarter" idx="4"/>
          </p:nvPr>
        </p:nvSpPr>
        <p:spPr>
          <a:xfrm>
            <a:off x="6553200" y="6356350"/>
            <a:ext cx="2367588" cy="365125"/>
          </a:xfrm>
        </p:spPr>
        <p:txBody>
          <a:bodyPr/>
          <a:lstStyle/>
          <a:p>
            <a:fld id="{CDAE907E-7F84-7E47-B624-E1A95C1C6CC3}" type="slidenum">
              <a:rPr lang="en-US" smtClean="0"/>
              <a:pPr/>
              <a:t>39</a:t>
            </a:fld>
            <a:endParaRPr lang="en-US"/>
          </a:p>
        </p:txBody>
      </p:sp>
    </p:spTree>
    <p:extLst>
      <p:ext uri="{BB962C8B-B14F-4D97-AF65-F5344CB8AC3E}">
        <p14:creationId xmlns:p14="http://schemas.microsoft.com/office/powerpoint/2010/main" val="2241763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sometimes it feels like this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700" y="1129930"/>
            <a:ext cx="7195895" cy="5040780"/>
          </a:xfrm>
          <a:prstGeom prst="rect">
            <a:avLst/>
          </a:prstGeom>
        </p:spPr>
      </p:pic>
      <p:sp>
        <p:nvSpPr>
          <p:cNvPr id="3" name="Slide Number Placeholder 2"/>
          <p:cNvSpPr>
            <a:spLocks noGrp="1"/>
          </p:cNvSpPr>
          <p:nvPr>
            <p:ph type="sldNum" sz="quarter" idx="4"/>
          </p:nvPr>
        </p:nvSpPr>
        <p:spPr>
          <a:xfrm>
            <a:off x="6553200" y="6356350"/>
            <a:ext cx="2367588" cy="365125"/>
          </a:xfrm>
        </p:spPr>
        <p:txBody>
          <a:bodyPr/>
          <a:lstStyle/>
          <a:p>
            <a:fld id="{CDAE907E-7F84-7E47-B624-E1A95C1C6CC3}" type="slidenum">
              <a:rPr lang="en-US" smtClean="0"/>
              <a:pPr/>
              <a:t>4</a:t>
            </a:fld>
            <a:endParaRPr lang="en-US"/>
          </a:p>
        </p:txBody>
      </p:sp>
    </p:spTree>
    <p:extLst>
      <p:ext uri="{BB962C8B-B14F-4D97-AF65-F5344CB8AC3E}">
        <p14:creationId xmlns:p14="http://schemas.microsoft.com/office/powerpoint/2010/main" val="1948453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Management Challenge</a:t>
            </a:r>
            <a:endParaRPr lang="en-US" dirty="0"/>
          </a:p>
        </p:txBody>
      </p:sp>
      <p:sp>
        <p:nvSpPr>
          <p:cNvPr id="3" name="Content Placeholder 2"/>
          <p:cNvSpPr>
            <a:spLocks noGrp="1"/>
          </p:cNvSpPr>
          <p:nvPr>
            <p:ph sz="quarter" idx="10"/>
          </p:nvPr>
        </p:nvSpPr>
        <p:spPr/>
        <p:txBody>
          <a:bodyPr/>
          <a:lstStyle/>
          <a:p>
            <a:r>
              <a:rPr lang="en-US" dirty="0" smtClean="0"/>
              <a:t>If you can’t change the system, who can?</a:t>
            </a:r>
            <a:endParaRPr lang="en-US" dirty="0"/>
          </a:p>
        </p:txBody>
      </p:sp>
      <p:pic>
        <p:nvPicPr>
          <p:cNvPr id="4" name="Picture 3" descr="dem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44" y="2225774"/>
            <a:ext cx="1967031" cy="2493097"/>
          </a:xfrm>
          <a:prstGeom prst="rect">
            <a:avLst/>
          </a:prstGeom>
          <a:effectLst>
            <a:reflection stA="50000" endPos="35000" dist="12700" dir="5400000" sy="-100000" algn="bl" rotWithShape="0"/>
          </a:effectLst>
        </p:spPr>
      </p:pic>
      <p:sp>
        <p:nvSpPr>
          <p:cNvPr id="5" name="TextBox 4"/>
          <p:cNvSpPr txBox="1"/>
          <p:nvPr/>
        </p:nvSpPr>
        <p:spPr bwMode="auto">
          <a:xfrm>
            <a:off x="3795059" y="1979706"/>
            <a:ext cx="4459940" cy="4161117"/>
          </a:xfrm>
          <a:prstGeom prst="rect">
            <a:avLst/>
          </a:prstGeom>
          <a:noFill/>
          <a:ln w="9525">
            <a:noFill/>
            <a:miter lim="800000"/>
            <a:headEnd/>
            <a:tailEnd/>
          </a:ln>
        </p:spPr>
        <p:txBody>
          <a:bodyPr vert="horz" wrap="square" lIns="91440" tIns="0" rIns="91440" bIns="45720" numCol="1" rtlCol="0" anchor="t" anchorCtr="0" compatLnSpc="1">
            <a:prstTxWarp prst="textNoShape">
              <a:avLst/>
            </a:prstTxWarp>
            <a:noAutofit/>
          </a:bodyPr>
          <a:lstStyle/>
          <a:p>
            <a:pPr>
              <a:lnSpc>
                <a:spcPct val="150000"/>
              </a:lnSpc>
            </a:pPr>
            <a:r>
              <a:rPr lang="en-US" sz="2400" i="1" dirty="0" smtClean="0">
                <a:solidFill>
                  <a:srgbClr val="404040"/>
                </a:solidFill>
              </a:rPr>
              <a:t>“It </a:t>
            </a:r>
            <a:r>
              <a:rPr lang="en-US" sz="2400" i="1" dirty="0">
                <a:solidFill>
                  <a:srgbClr val="404040"/>
                </a:solidFill>
              </a:rPr>
              <a:t>is not enough that management commit themselves to quality and productivity, they must know what it is they must do</a:t>
            </a:r>
            <a:r>
              <a:rPr lang="en-US" sz="2400" i="1" dirty="0" smtClean="0">
                <a:solidFill>
                  <a:srgbClr val="404040"/>
                </a:solidFill>
              </a:rPr>
              <a:t>.”</a:t>
            </a:r>
          </a:p>
          <a:p>
            <a:pPr algn="r">
              <a:lnSpc>
                <a:spcPct val="150000"/>
              </a:lnSpc>
            </a:pPr>
            <a:r>
              <a:rPr lang="en-US" sz="2400" i="1" dirty="0" smtClean="0">
                <a:solidFill>
                  <a:schemeClr val="accent1"/>
                </a:solidFill>
              </a:rPr>
              <a:t>—W. Edwards Deming</a:t>
            </a:r>
            <a:endParaRPr lang="en-US" sz="2400" i="1" dirty="0">
              <a:solidFill>
                <a:schemeClr val="accent1"/>
              </a:solidFill>
            </a:endParaRPr>
          </a:p>
        </p:txBody>
      </p:sp>
      <p:sp>
        <p:nvSpPr>
          <p:cNvPr id="6" name="Slide Number Placeholder 5"/>
          <p:cNvSpPr>
            <a:spLocks noGrp="1"/>
          </p:cNvSpPr>
          <p:nvPr>
            <p:ph type="sldNum" sz="quarter" idx="4"/>
          </p:nvPr>
        </p:nvSpPr>
        <p:spPr>
          <a:xfrm>
            <a:off x="6553200" y="6356350"/>
            <a:ext cx="2367588" cy="365125"/>
          </a:xfrm>
        </p:spPr>
        <p:txBody>
          <a:bodyPr/>
          <a:lstStyle/>
          <a:p>
            <a:fld id="{CDAE907E-7F84-7E47-B624-E1A95C1C6CC3}" type="slidenum">
              <a:rPr lang="en-US" smtClean="0"/>
              <a:pPr/>
              <a:t>5</a:t>
            </a:fld>
            <a:endParaRPr lang="en-US"/>
          </a:p>
        </p:txBody>
      </p:sp>
    </p:spTree>
    <p:extLst>
      <p:ext uri="{BB962C8B-B14F-4D97-AF65-F5344CB8AC3E}">
        <p14:creationId xmlns:p14="http://schemas.microsoft.com/office/powerpoint/2010/main" val="2962323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Agile</a:t>
            </a:r>
            <a:endParaRPr lang="en-US" dirty="0"/>
          </a:p>
        </p:txBody>
      </p:sp>
    </p:spTree>
    <p:extLst>
      <p:ext uri="{BB962C8B-B14F-4D97-AF65-F5344CB8AC3E}">
        <p14:creationId xmlns:p14="http://schemas.microsoft.com/office/powerpoint/2010/main" val="2007591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Stark Choice of Approaches</a:t>
            </a:r>
            <a:endParaRPr lang="en-US" dirty="0"/>
          </a:p>
        </p:txBody>
      </p:sp>
      <p:grpSp>
        <p:nvGrpSpPr>
          <p:cNvPr id="3" name="Group 2"/>
          <p:cNvGrpSpPr/>
          <p:nvPr/>
        </p:nvGrpSpPr>
        <p:grpSpPr>
          <a:xfrm>
            <a:off x="460128" y="1413109"/>
            <a:ext cx="8240890" cy="4564723"/>
            <a:chOff x="323528" y="1240541"/>
            <a:chExt cx="8370889" cy="4636731"/>
          </a:xfrm>
        </p:grpSpPr>
        <p:sp>
          <p:nvSpPr>
            <p:cNvPr id="4" name="Rounded Rectangle 3"/>
            <p:cNvSpPr/>
            <p:nvPr>
              <p:custDataLst>
                <p:tags r:id="rId1"/>
              </p:custDataLst>
            </p:nvPr>
          </p:nvSpPr>
          <p:spPr bwMode="auto">
            <a:xfrm>
              <a:off x="323529" y="1241511"/>
              <a:ext cx="8370888" cy="2640704"/>
            </a:xfrm>
            <a:prstGeom prst="roundRect">
              <a:avLst>
                <a:gd name="adj" fmla="val 4849"/>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45720" tIns="457200" rIns="45720" bIns="91440" numCol="1" rtlCol="0" anchor="t" anchorCtr="0" compatLnSpc="1">
              <a:prstTxWarp prst="textNoShape">
                <a:avLst/>
              </a:prstTxWarp>
              <a:noAutofit/>
            </a:bodyPr>
            <a:lstStyle/>
            <a:p>
              <a:pPr marL="0" marR="0" lvl="1"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endParaRPr>
            </a:p>
          </p:txBody>
        </p:sp>
        <p:sp>
          <p:nvSpPr>
            <p:cNvPr id="5" name="Rounded Rectangle 4"/>
            <p:cNvSpPr/>
            <p:nvPr>
              <p:custDataLst>
                <p:tags r:id="rId2"/>
              </p:custDataLst>
            </p:nvPr>
          </p:nvSpPr>
          <p:spPr bwMode="auto">
            <a:xfrm>
              <a:off x="323528" y="4149764"/>
              <a:ext cx="8370889" cy="1727505"/>
            </a:xfrm>
            <a:prstGeom prst="roundRect">
              <a:avLst>
                <a:gd name="adj" fmla="val 9712"/>
              </a:avLst>
            </a:prstGeom>
            <a:solidFill>
              <a:srgbClr val="FFFFFF">
                <a:lumMod val="95000"/>
              </a:srgb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vert="horz" wrap="square" lIns="45720" tIns="457200" rIns="45720" bIns="91440" numCol="1" rtlCol="0" anchor="t" anchorCtr="0" compatLnSpc="1">
              <a:prstTxWarp prst="textNoShape">
                <a:avLst/>
              </a:prstTxWarp>
              <a:noAutofit/>
            </a:bodyPr>
            <a:lstStyle/>
            <a:p>
              <a:pPr marL="0" marR="0" lvl="1"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endParaRPr>
            </a:p>
          </p:txBody>
        </p:sp>
        <p:sp>
          <p:nvSpPr>
            <p:cNvPr id="6" name="Line 8"/>
            <p:cNvSpPr>
              <a:spLocks noChangeShapeType="1"/>
            </p:cNvSpPr>
            <p:nvPr>
              <p:custDataLst>
                <p:tags r:id="rId3"/>
              </p:custDataLst>
            </p:nvPr>
          </p:nvSpPr>
          <p:spPr bwMode="auto">
            <a:xfrm>
              <a:off x="2726057" y="1240541"/>
              <a:ext cx="0" cy="4636728"/>
            </a:xfrm>
            <a:prstGeom prst="line">
              <a:avLst/>
            </a:prstGeom>
            <a:noFill/>
            <a:ln w="12700">
              <a:solidFill>
                <a:srgbClr val="265899"/>
              </a:solidFill>
              <a:prstDash val="sysDot"/>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ndParaRPr>
            </a:p>
          </p:txBody>
        </p:sp>
        <p:sp>
          <p:nvSpPr>
            <p:cNvPr id="7" name="Line 8"/>
            <p:cNvSpPr>
              <a:spLocks noChangeShapeType="1"/>
            </p:cNvSpPr>
            <p:nvPr>
              <p:custDataLst>
                <p:tags r:id="rId4"/>
              </p:custDataLst>
            </p:nvPr>
          </p:nvSpPr>
          <p:spPr bwMode="auto">
            <a:xfrm>
              <a:off x="4437634" y="1240541"/>
              <a:ext cx="0" cy="4636728"/>
            </a:xfrm>
            <a:prstGeom prst="line">
              <a:avLst/>
            </a:prstGeom>
            <a:noFill/>
            <a:ln w="12700">
              <a:solidFill>
                <a:srgbClr val="265899"/>
              </a:solidFill>
              <a:prstDash val="sysDot"/>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ndParaRPr>
            </a:p>
          </p:txBody>
        </p:sp>
        <p:sp>
          <p:nvSpPr>
            <p:cNvPr id="8" name="Line 8"/>
            <p:cNvSpPr>
              <a:spLocks noChangeShapeType="1"/>
            </p:cNvSpPr>
            <p:nvPr>
              <p:custDataLst>
                <p:tags r:id="rId5"/>
              </p:custDataLst>
            </p:nvPr>
          </p:nvSpPr>
          <p:spPr bwMode="auto">
            <a:xfrm>
              <a:off x="6149211" y="1240541"/>
              <a:ext cx="0" cy="4636728"/>
            </a:xfrm>
            <a:prstGeom prst="line">
              <a:avLst/>
            </a:prstGeom>
            <a:noFill/>
            <a:ln w="12700">
              <a:solidFill>
                <a:srgbClr val="265899"/>
              </a:solidFill>
              <a:prstDash val="sysDot"/>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ndParaRPr>
            </a:p>
          </p:txBody>
        </p:sp>
        <p:sp>
          <p:nvSpPr>
            <p:cNvPr id="9" name="Line 8"/>
            <p:cNvSpPr>
              <a:spLocks noChangeShapeType="1"/>
            </p:cNvSpPr>
            <p:nvPr>
              <p:custDataLst>
                <p:tags r:id="rId6"/>
              </p:custDataLst>
            </p:nvPr>
          </p:nvSpPr>
          <p:spPr bwMode="auto">
            <a:xfrm>
              <a:off x="7860788" y="1240541"/>
              <a:ext cx="0" cy="4636728"/>
            </a:xfrm>
            <a:prstGeom prst="line">
              <a:avLst/>
            </a:prstGeom>
            <a:noFill/>
            <a:ln w="12700">
              <a:solidFill>
                <a:srgbClr val="265899"/>
              </a:solidFill>
              <a:prstDash val="sysDot"/>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ndParaRPr>
            </a:p>
          </p:txBody>
        </p:sp>
        <p:sp>
          <p:nvSpPr>
            <p:cNvPr id="10" name="Line 8"/>
            <p:cNvSpPr>
              <a:spLocks noChangeShapeType="1"/>
            </p:cNvSpPr>
            <p:nvPr>
              <p:custDataLst>
                <p:tags r:id="rId7"/>
              </p:custDataLst>
            </p:nvPr>
          </p:nvSpPr>
          <p:spPr bwMode="auto">
            <a:xfrm>
              <a:off x="1014480" y="1240541"/>
              <a:ext cx="0" cy="4636728"/>
            </a:xfrm>
            <a:prstGeom prst="line">
              <a:avLst/>
            </a:prstGeom>
            <a:noFill/>
            <a:ln w="12700">
              <a:solidFill>
                <a:srgbClr val="265899"/>
              </a:solidFill>
              <a:prstDash val="sysDot"/>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ndParaRPr>
            </a:p>
          </p:txBody>
        </p:sp>
        <p:sp>
          <p:nvSpPr>
            <p:cNvPr id="11" name="TextBox 10"/>
            <p:cNvSpPr txBox="1"/>
            <p:nvPr>
              <p:custDataLst>
                <p:tags r:id="rId8"/>
              </p:custDataLst>
            </p:nvPr>
          </p:nvSpPr>
          <p:spPr>
            <a:xfrm>
              <a:off x="2417717" y="2881357"/>
              <a:ext cx="633937" cy="584775"/>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latin typeface="Wingdings" pitchFamily="2" charset="2"/>
                </a:rPr>
                <a:t>4</a:t>
              </a:r>
              <a:endParaRPr kumimoji="0" lang="en-US" sz="2800" b="0" i="0" u="none" strike="noStrike" kern="0" cap="none" spc="0" normalizeH="0" baseline="0" noProof="0" dirty="0" smtClean="0">
                <a:ln>
                  <a:noFill/>
                </a:ln>
                <a:solidFill>
                  <a:sysClr val="windowText" lastClr="000000"/>
                </a:solidFill>
                <a:effectLst/>
                <a:uLnTx/>
                <a:uFillTx/>
                <a:latin typeface="Arial Narrow" pitchFamily="34" charset="0"/>
              </a:endParaRPr>
            </a:p>
          </p:txBody>
        </p:sp>
        <p:sp>
          <p:nvSpPr>
            <p:cNvPr id="12" name="TextBox 11"/>
            <p:cNvSpPr txBox="1"/>
            <p:nvPr>
              <p:custDataLst>
                <p:tags r:id="rId9"/>
              </p:custDataLst>
            </p:nvPr>
          </p:nvSpPr>
          <p:spPr>
            <a:xfrm>
              <a:off x="3646019" y="2881357"/>
              <a:ext cx="1593684" cy="584775"/>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latin typeface="Wingdings" pitchFamily="2" charset="2"/>
                </a:rPr>
                <a:t>444</a:t>
              </a:r>
              <a:endParaRPr kumimoji="0" lang="en-US" sz="3200" b="0" i="0" u="none" strike="noStrike" kern="0" cap="none" spc="0" normalizeH="0" baseline="0" noProof="0" dirty="0" smtClean="0">
                <a:ln>
                  <a:noFill/>
                </a:ln>
                <a:solidFill>
                  <a:sysClr val="windowText" lastClr="000000"/>
                </a:solidFill>
                <a:effectLst/>
                <a:uLnTx/>
                <a:uFillTx/>
                <a:latin typeface="Arial Narrow" pitchFamily="34" charset="0"/>
              </a:endParaRPr>
            </a:p>
          </p:txBody>
        </p:sp>
        <p:sp>
          <p:nvSpPr>
            <p:cNvPr id="13" name="TextBox 12"/>
            <p:cNvSpPr txBox="1"/>
            <p:nvPr>
              <p:custDataLst>
                <p:tags r:id="rId10"/>
              </p:custDataLst>
            </p:nvPr>
          </p:nvSpPr>
          <p:spPr>
            <a:xfrm>
              <a:off x="5838872" y="2908553"/>
              <a:ext cx="633936" cy="530382"/>
            </a:xfrm>
            <a:prstGeom prst="rect">
              <a:avLst/>
            </a:prstGeom>
            <a:solidFill>
              <a:srgbClr val="FFFFFF">
                <a:lumMod val="95000"/>
              </a:srgbClr>
            </a:solid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ysClr val="windowText" lastClr="000000"/>
                  </a:solidFill>
                  <a:effectLst/>
                  <a:uLnTx/>
                  <a:uFillTx/>
                  <a:latin typeface="Wingdings" charset="2"/>
                </a:rPr>
                <a:t>:</a:t>
              </a:r>
            </a:p>
          </p:txBody>
        </p:sp>
        <p:grpSp>
          <p:nvGrpSpPr>
            <p:cNvPr id="14" name="Group 7"/>
            <p:cNvGrpSpPr/>
            <p:nvPr>
              <p:custDataLst>
                <p:tags r:id="rId11"/>
              </p:custDataLst>
            </p:nvPr>
          </p:nvGrpSpPr>
          <p:grpSpPr>
            <a:xfrm>
              <a:off x="1090108" y="4347880"/>
              <a:ext cx="658996" cy="571775"/>
              <a:chOff x="4399395" y="2671145"/>
              <a:chExt cx="1842470" cy="1598612"/>
            </a:xfrm>
            <a:solidFill>
              <a:srgbClr val="0085AC"/>
            </a:solidFill>
          </p:grpSpPr>
          <p:sp>
            <p:nvSpPr>
              <p:cNvPr id="65" name="Right Arrow 64"/>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6" name="Rectangle 65"/>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7" name="Circular Arrow 66"/>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15" name="Group 7"/>
            <p:cNvGrpSpPr/>
            <p:nvPr>
              <p:custDataLst>
                <p:tags r:id="rId12"/>
              </p:custDataLst>
            </p:nvPr>
          </p:nvGrpSpPr>
          <p:grpSpPr>
            <a:xfrm>
              <a:off x="1916373" y="4347880"/>
              <a:ext cx="658996" cy="571775"/>
              <a:chOff x="4399395" y="2671145"/>
              <a:chExt cx="1842470" cy="1598612"/>
            </a:xfrm>
            <a:solidFill>
              <a:srgbClr val="0085AC"/>
            </a:solidFill>
          </p:grpSpPr>
          <p:sp>
            <p:nvSpPr>
              <p:cNvPr id="62"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3"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4" name="Circular Arrow 63"/>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16" name="Group 7"/>
            <p:cNvGrpSpPr/>
            <p:nvPr>
              <p:custDataLst>
                <p:tags r:id="rId13"/>
              </p:custDataLst>
            </p:nvPr>
          </p:nvGrpSpPr>
          <p:grpSpPr>
            <a:xfrm>
              <a:off x="2830773" y="4347880"/>
              <a:ext cx="658996" cy="571775"/>
              <a:chOff x="4399395" y="2671145"/>
              <a:chExt cx="1842470" cy="1598612"/>
            </a:xfrm>
            <a:solidFill>
              <a:srgbClr val="0085AC"/>
            </a:solidFill>
          </p:grpSpPr>
          <p:sp>
            <p:nvSpPr>
              <p:cNvPr id="59"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0"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61" name="Circular Arrow 60"/>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17" name="Group 66"/>
            <p:cNvGrpSpPr/>
            <p:nvPr>
              <p:custDataLst>
                <p:tags r:id="rId14"/>
              </p:custDataLst>
            </p:nvPr>
          </p:nvGrpSpPr>
          <p:grpSpPr>
            <a:xfrm>
              <a:off x="3646021" y="4347880"/>
              <a:ext cx="658996" cy="571775"/>
              <a:chOff x="4399395" y="2671145"/>
              <a:chExt cx="1842470" cy="1598612"/>
            </a:xfrm>
            <a:solidFill>
              <a:srgbClr val="0085AC"/>
            </a:solidFill>
          </p:grpSpPr>
          <p:sp>
            <p:nvSpPr>
              <p:cNvPr id="56"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7"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8" name="Circular Arrow 57"/>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18" name="Group 7"/>
            <p:cNvGrpSpPr/>
            <p:nvPr>
              <p:custDataLst>
                <p:tags r:id="rId15"/>
              </p:custDataLst>
            </p:nvPr>
          </p:nvGrpSpPr>
          <p:grpSpPr>
            <a:xfrm>
              <a:off x="4503322" y="4347880"/>
              <a:ext cx="658996" cy="571775"/>
              <a:chOff x="4399395" y="2671145"/>
              <a:chExt cx="1842470" cy="1598612"/>
            </a:xfrm>
            <a:solidFill>
              <a:srgbClr val="0085AC"/>
            </a:solidFill>
          </p:grpSpPr>
          <p:sp>
            <p:nvSpPr>
              <p:cNvPr id="53"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4"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5" name="Circular Arrow 54"/>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19" name="Group 18"/>
            <p:cNvGrpSpPr/>
            <p:nvPr>
              <p:custDataLst>
                <p:tags r:id="rId16"/>
              </p:custDataLst>
            </p:nvPr>
          </p:nvGrpSpPr>
          <p:grpSpPr>
            <a:xfrm>
              <a:off x="5318570" y="4347880"/>
              <a:ext cx="658996" cy="571775"/>
              <a:chOff x="4399395" y="2671145"/>
              <a:chExt cx="1842470" cy="1598612"/>
            </a:xfrm>
            <a:solidFill>
              <a:srgbClr val="0085AC"/>
            </a:solidFill>
          </p:grpSpPr>
          <p:sp>
            <p:nvSpPr>
              <p:cNvPr id="50"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1"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52" name="Circular Arrow 51"/>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20" name="Group 88"/>
            <p:cNvGrpSpPr/>
            <p:nvPr>
              <p:custDataLst>
                <p:tags r:id="rId17"/>
              </p:custDataLst>
            </p:nvPr>
          </p:nvGrpSpPr>
          <p:grpSpPr>
            <a:xfrm>
              <a:off x="6277039" y="4347880"/>
              <a:ext cx="658996" cy="571775"/>
              <a:chOff x="4399395" y="2671145"/>
              <a:chExt cx="1842470" cy="1598612"/>
            </a:xfrm>
            <a:solidFill>
              <a:srgbClr val="0085AC"/>
            </a:solidFill>
          </p:grpSpPr>
          <p:sp>
            <p:nvSpPr>
              <p:cNvPr id="47"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48"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49" name="Circular Arrow 48"/>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grpSp>
          <p:nvGrpSpPr>
            <p:cNvPr id="21" name="Group 7"/>
            <p:cNvGrpSpPr/>
            <p:nvPr>
              <p:custDataLst>
                <p:tags r:id="rId18"/>
              </p:custDataLst>
            </p:nvPr>
          </p:nvGrpSpPr>
          <p:grpSpPr>
            <a:xfrm>
              <a:off x="7092287" y="4347880"/>
              <a:ext cx="658996" cy="571775"/>
              <a:chOff x="4399395" y="2671145"/>
              <a:chExt cx="1842470" cy="1598612"/>
            </a:xfrm>
            <a:solidFill>
              <a:srgbClr val="0085AC"/>
            </a:solidFill>
          </p:grpSpPr>
          <p:sp>
            <p:nvSpPr>
              <p:cNvPr id="44" name="Right Arrow 37"/>
              <p:cNvSpPr>
                <a:spLocks noChangeArrowheads="1"/>
              </p:cNvSpPr>
              <p:nvPr/>
            </p:nvSpPr>
            <p:spPr bwMode="auto">
              <a:xfrm>
                <a:off x="5304078" y="3809575"/>
                <a:ext cx="937787" cy="402880"/>
              </a:xfrm>
              <a:prstGeom prst="rightArrow">
                <a:avLst>
                  <a:gd name="adj1" fmla="val 50000"/>
                  <a:gd name="adj2" fmla="val 5000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45" name="Rectangle 38"/>
              <p:cNvSpPr>
                <a:spLocks noChangeArrowheads="1"/>
              </p:cNvSpPr>
              <p:nvPr/>
            </p:nvSpPr>
            <p:spPr bwMode="auto">
              <a:xfrm>
                <a:off x="4399395" y="3909419"/>
                <a:ext cx="914390" cy="201440"/>
              </a:xfrm>
              <a:prstGeom prst="rect">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sp>
            <p:nvSpPr>
              <p:cNvPr id="46" name="Circular Arrow 45"/>
              <p:cNvSpPr/>
              <p:nvPr/>
            </p:nvSpPr>
            <p:spPr bwMode="auto">
              <a:xfrm rot="7636339" flipV="1">
                <a:off x="4527366" y="2661619"/>
                <a:ext cx="1598612" cy="1617663"/>
              </a:xfrm>
              <a:prstGeom prst="circularArrow">
                <a:avLst>
                  <a:gd name="adj1" fmla="val 12500"/>
                  <a:gd name="adj2" fmla="val 1142319"/>
                  <a:gd name="adj3" fmla="val 20457681"/>
                  <a:gd name="adj4" fmla="val 2069411"/>
                  <a:gd name="adj5" fmla="val 16214"/>
                </a:avLst>
              </a:prstGeom>
              <a:grpFill/>
              <a:ln w="9525" cap="flat" cmpd="sng" algn="ctr">
                <a:solidFill>
                  <a:srgbClr val="FFFFFF"/>
                </a:solidFill>
                <a:prstDash val="solid"/>
                <a:round/>
                <a:headEnd type="none" w="med" len="med"/>
                <a:tailEnd type="non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Arial"/>
                </a:endParaRPr>
              </a:p>
            </p:txBody>
          </p:sp>
        </p:grpSp>
        <p:pic>
          <p:nvPicPr>
            <p:cNvPr id="22" name="Picture 21" descr="sprint-software-box.png"/>
            <p:cNvPicPr>
              <a:picLocks noChangeAspect="1"/>
            </p:cNvPicPr>
            <p:nvPr>
              <p:custDataLst>
                <p:tags r:id="rId19"/>
              </p:custDataLst>
            </p:nvPr>
          </p:nvPicPr>
          <p:blipFill>
            <a:blip r:embed="rId42" cstate="print">
              <a:extLst>
                <a:ext uri="{28A0092B-C50C-407E-A947-70E740481C1C}">
                  <a14:useLocalDpi xmlns:a14="http://schemas.microsoft.com/office/drawing/2010/main" val="0"/>
                </a:ext>
              </a:extLst>
            </a:blip>
            <a:stretch>
              <a:fillRect/>
            </a:stretch>
          </p:blipFill>
          <p:spPr>
            <a:xfrm>
              <a:off x="1517348" y="5272120"/>
              <a:ext cx="310101" cy="330200"/>
            </a:xfrm>
            <a:prstGeom prst="rect">
              <a:avLst/>
            </a:prstGeom>
          </p:spPr>
        </p:pic>
        <p:pic>
          <p:nvPicPr>
            <p:cNvPr id="23" name="Picture 22" descr="sprint-software-box.png"/>
            <p:cNvPicPr>
              <a:picLocks noChangeAspect="1"/>
            </p:cNvPicPr>
            <p:nvPr>
              <p:custDataLst>
                <p:tags r:id="rId20"/>
              </p:custDataLst>
            </p:nvPr>
          </p:nvPicPr>
          <p:blipFill>
            <a:blip r:embed="rId43" cstate="print">
              <a:extLst>
                <a:ext uri="{28A0092B-C50C-407E-A947-70E740481C1C}">
                  <a14:useLocalDpi xmlns:a14="http://schemas.microsoft.com/office/drawing/2010/main" val="0"/>
                </a:ext>
              </a:extLst>
            </a:blip>
            <a:stretch>
              <a:fillRect/>
            </a:stretch>
          </p:blipFill>
          <p:spPr>
            <a:xfrm>
              <a:off x="2288736" y="5254659"/>
              <a:ext cx="342899" cy="365123"/>
            </a:xfrm>
            <a:prstGeom prst="rect">
              <a:avLst/>
            </a:prstGeom>
          </p:spPr>
        </p:pic>
        <p:pic>
          <p:nvPicPr>
            <p:cNvPr id="24" name="Picture 23" descr="sprint-software-box.png"/>
            <p:cNvPicPr>
              <a:picLocks noChangeAspect="1"/>
            </p:cNvPicPr>
            <p:nvPr>
              <p:custDataLst>
                <p:tags r:id="rId21"/>
              </p:custDataLst>
            </p:nvPr>
          </p:nvPicPr>
          <p:blipFill>
            <a:blip r:embed="rId44" cstate="print">
              <a:extLst>
                <a:ext uri="{28A0092B-C50C-407E-A947-70E740481C1C}">
                  <a14:useLocalDpi xmlns:a14="http://schemas.microsoft.com/office/drawing/2010/main" val="0"/>
                </a:ext>
              </a:extLst>
            </a:blip>
            <a:stretch>
              <a:fillRect/>
            </a:stretch>
          </p:blipFill>
          <p:spPr>
            <a:xfrm>
              <a:off x="7529756" y="5087970"/>
              <a:ext cx="655982" cy="698500"/>
            </a:xfrm>
            <a:prstGeom prst="rect">
              <a:avLst/>
            </a:prstGeom>
          </p:spPr>
        </p:pic>
        <p:pic>
          <p:nvPicPr>
            <p:cNvPr id="25" name="Picture 24" descr="sprint-software-box.png"/>
            <p:cNvPicPr>
              <a:picLocks noChangeAspect="1"/>
            </p:cNvPicPr>
            <p:nvPr>
              <p:custDataLst>
                <p:tags r:id="rId22"/>
              </p:custDataLst>
            </p:nvPr>
          </p:nvPicPr>
          <p:blipFill>
            <a:blip r:embed="rId45" cstate="print">
              <a:extLst>
                <a:ext uri="{28A0092B-C50C-407E-A947-70E740481C1C}">
                  <a14:useLocalDpi xmlns:a14="http://schemas.microsoft.com/office/drawing/2010/main" val="0"/>
                </a:ext>
              </a:extLst>
            </a:blip>
            <a:stretch>
              <a:fillRect/>
            </a:stretch>
          </p:blipFill>
          <p:spPr>
            <a:xfrm>
              <a:off x="3092922" y="5246721"/>
              <a:ext cx="357809" cy="381000"/>
            </a:xfrm>
            <a:prstGeom prst="rect">
              <a:avLst/>
            </a:prstGeom>
          </p:spPr>
        </p:pic>
        <p:pic>
          <p:nvPicPr>
            <p:cNvPr id="26" name="Picture 25" descr="sprint-software-box.png"/>
            <p:cNvPicPr>
              <a:picLocks noChangeAspect="1"/>
            </p:cNvPicPr>
            <p:nvPr>
              <p:custDataLst>
                <p:tags r:id="rId23"/>
              </p:custDataLst>
            </p:nvPr>
          </p:nvPicPr>
          <p:blipFill>
            <a:blip r:embed="rId46" cstate="print">
              <a:extLst>
                <a:ext uri="{28A0092B-C50C-407E-A947-70E740481C1C}">
                  <a14:useLocalDpi xmlns:a14="http://schemas.microsoft.com/office/drawing/2010/main" val="0"/>
                </a:ext>
              </a:extLst>
            </a:blip>
            <a:stretch>
              <a:fillRect/>
            </a:stretch>
          </p:blipFill>
          <p:spPr>
            <a:xfrm>
              <a:off x="3912018" y="5220851"/>
              <a:ext cx="406399" cy="432739"/>
            </a:xfrm>
            <a:prstGeom prst="rect">
              <a:avLst/>
            </a:prstGeom>
          </p:spPr>
        </p:pic>
        <p:pic>
          <p:nvPicPr>
            <p:cNvPr id="27" name="Picture 26" descr="sprint-software-box.png"/>
            <p:cNvPicPr>
              <a:picLocks noChangeAspect="1"/>
            </p:cNvPicPr>
            <p:nvPr>
              <p:custDataLst>
                <p:tags r:id="rId24"/>
              </p:custDataLst>
            </p:nvPr>
          </p:nvPicPr>
          <p:blipFill>
            <a:blip r:embed="rId46" cstate="print">
              <a:extLst>
                <a:ext uri="{28A0092B-C50C-407E-A947-70E740481C1C}">
                  <a14:useLocalDpi xmlns:a14="http://schemas.microsoft.com/office/drawing/2010/main" val="0"/>
                </a:ext>
              </a:extLst>
            </a:blip>
            <a:stretch>
              <a:fillRect/>
            </a:stretch>
          </p:blipFill>
          <p:spPr>
            <a:xfrm>
              <a:off x="4779704" y="5220851"/>
              <a:ext cx="406399" cy="432739"/>
            </a:xfrm>
            <a:prstGeom prst="rect">
              <a:avLst/>
            </a:prstGeom>
          </p:spPr>
        </p:pic>
        <p:pic>
          <p:nvPicPr>
            <p:cNvPr id="28" name="Picture 27" descr="sprint-software-box.png"/>
            <p:cNvPicPr>
              <a:picLocks noChangeAspect="1"/>
            </p:cNvPicPr>
            <p:nvPr>
              <p:custDataLst>
                <p:tags r:id="rId25"/>
              </p:custDataLst>
            </p:nvPr>
          </p:nvPicPr>
          <p:blipFill>
            <a:blip r:embed="rId47" cstate="print">
              <a:extLst>
                <a:ext uri="{28A0092B-C50C-407E-A947-70E740481C1C}">
                  <a14:useLocalDpi xmlns:a14="http://schemas.microsoft.com/office/drawing/2010/main" val="0"/>
                </a:ext>
              </a:extLst>
            </a:blip>
            <a:stretch>
              <a:fillRect/>
            </a:stretch>
          </p:blipFill>
          <p:spPr>
            <a:xfrm>
              <a:off x="5647390" y="5208620"/>
              <a:ext cx="429371" cy="457200"/>
            </a:xfrm>
            <a:prstGeom prst="rect">
              <a:avLst/>
            </a:prstGeom>
          </p:spPr>
        </p:pic>
        <p:pic>
          <p:nvPicPr>
            <p:cNvPr id="29" name="Picture 28" descr="sprint-software-box.png"/>
            <p:cNvPicPr>
              <a:picLocks noChangeAspect="1"/>
            </p:cNvPicPr>
            <p:nvPr>
              <p:custDataLst>
                <p:tags r:id="rId26"/>
              </p:custDataLst>
            </p:nvPr>
          </p:nvPicPr>
          <p:blipFill>
            <a:blip r:embed="rId48" cstate="print">
              <a:extLst>
                <a:ext uri="{28A0092B-C50C-407E-A947-70E740481C1C}">
                  <a14:useLocalDpi xmlns:a14="http://schemas.microsoft.com/office/drawing/2010/main" val="0"/>
                </a:ext>
              </a:extLst>
            </a:blip>
            <a:stretch>
              <a:fillRect/>
            </a:stretch>
          </p:blipFill>
          <p:spPr>
            <a:xfrm>
              <a:off x="6538048" y="5170874"/>
              <a:ext cx="500269" cy="532693"/>
            </a:xfrm>
            <a:prstGeom prst="rect">
              <a:avLst/>
            </a:prstGeom>
          </p:spPr>
        </p:pic>
        <p:sp>
          <p:nvSpPr>
            <p:cNvPr id="30" name="Rounded Rectangle 29"/>
            <p:cNvSpPr/>
            <p:nvPr>
              <p:custDataLst>
                <p:tags r:id="rId27"/>
              </p:custDataLst>
            </p:nvPr>
          </p:nvSpPr>
          <p:spPr bwMode="auto">
            <a:xfrm>
              <a:off x="1104580" y="1420481"/>
              <a:ext cx="1464562" cy="465978"/>
            </a:xfrm>
            <a:prstGeom prst="roundRect">
              <a:avLst/>
            </a:prstGeom>
            <a:solidFill>
              <a:schemeClr val="accent1"/>
            </a:solidFill>
            <a:ln w="6350" cap="flat" cmpd="sng" algn="ctr">
              <a:noFill/>
              <a:prstDash val="solid"/>
              <a:round/>
              <a:headEnd type="none" w="med" len="med"/>
              <a:tailEnd type="none" w="med" len="med"/>
            </a:ln>
            <a:effectLst>
              <a:outerShdw blurRad="50800" dist="50800" dir="2700000" algn="tl" rotWithShape="0">
                <a:srgbClr val="000000">
                  <a:alpha val="22000"/>
                </a:srgbClr>
              </a:outerShdw>
            </a:effectLst>
          </p:spPr>
          <p:txBody>
            <a:bodyPr vert="horz" wrap="square" lIns="91440" tIns="9144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3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Requirements</a:t>
              </a:r>
            </a:p>
          </p:txBody>
        </p:sp>
        <p:sp>
          <p:nvSpPr>
            <p:cNvPr id="31" name="Rounded Rectangle 30"/>
            <p:cNvSpPr/>
            <p:nvPr>
              <p:custDataLst>
                <p:tags r:id="rId28"/>
              </p:custDataLst>
            </p:nvPr>
          </p:nvSpPr>
          <p:spPr bwMode="auto">
            <a:xfrm>
              <a:off x="2814463" y="1710973"/>
              <a:ext cx="1464562" cy="465978"/>
            </a:xfrm>
            <a:prstGeom prst="roundRect">
              <a:avLst/>
            </a:prstGeom>
            <a:solidFill>
              <a:schemeClr val="accent1"/>
            </a:solidFill>
            <a:ln w="6350" cap="flat" cmpd="sng" algn="ctr">
              <a:noFill/>
              <a:prstDash val="solid"/>
              <a:round/>
              <a:headEnd type="none" w="med" len="med"/>
              <a:tailEnd type="none" w="med" len="med"/>
            </a:ln>
            <a:effectLst>
              <a:outerShdw blurRad="50800" dist="50800" dir="2700000" algn="tl" rotWithShape="0">
                <a:srgbClr val="000000">
                  <a:alpha val="22000"/>
                </a:srgbClr>
              </a:outerShdw>
            </a:effectLst>
          </p:spPr>
          <p:txBody>
            <a:bodyPr vert="horz" wrap="square" lIns="91440" tIns="9144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3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Design</a:t>
              </a:r>
            </a:p>
          </p:txBody>
        </p:sp>
        <p:sp>
          <p:nvSpPr>
            <p:cNvPr id="32" name="Rounded Rectangle 31"/>
            <p:cNvSpPr/>
            <p:nvPr>
              <p:custDataLst>
                <p:tags r:id="rId29"/>
              </p:custDataLst>
            </p:nvPr>
          </p:nvSpPr>
          <p:spPr bwMode="auto">
            <a:xfrm>
              <a:off x="4492730" y="2001465"/>
              <a:ext cx="1609166" cy="465978"/>
            </a:xfrm>
            <a:prstGeom prst="roundRect">
              <a:avLst/>
            </a:prstGeom>
            <a:solidFill>
              <a:schemeClr val="accent1"/>
            </a:solidFill>
            <a:ln w="6350" cap="flat" cmpd="sng" algn="ctr">
              <a:noFill/>
              <a:prstDash val="solid"/>
              <a:round/>
              <a:headEnd type="none" w="med" len="med"/>
              <a:tailEnd type="none" w="med" len="med"/>
            </a:ln>
            <a:effectLst>
              <a:outerShdw blurRad="50800" dist="50800" dir="2700000" algn="tl" rotWithShape="0">
                <a:srgbClr val="000000">
                  <a:alpha val="22000"/>
                </a:srgbClr>
              </a:outerShdw>
            </a:effectLst>
          </p:spPr>
          <p:txBody>
            <a:bodyPr vert="horz" wrap="square" lIns="91440" tIns="9144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3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Implementation</a:t>
              </a:r>
            </a:p>
          </p:txBody>
        </p:sp>
        <p:sp>
          <p:nvSpPr>
            <p:cNvPr id="33" name="Rounded Rectangle 32"/>
            <p:cNvSpPr/>
            <p:nvPr>
              <p:custDataLst>
                <p:tags r:id="rId30"/>
              </p:custDataLst>
            </p:nvPr>
          </p:nvSpPr>
          <p:spPr bwMode="auto">
            <a:xfrm>
              <a:off x="6234230" y="2291958"/>
              <a:ext cx="1464562" cy="465978"/>
            </a:xfrm>
            <a:prstGeom prst="roundRect">
              <a:avLst/>
            </a:prstGeom>
            <a:solidFill>
              <a:schemeClr val="accent1"/>
            </a:solidFill>
            <a:ln w="6350" cap="flat" cmpd="sng" algn="ctr">
              <a:noFill/>
              <a:prstDash val="solid"/>
              <a:round/>
              <a:headEnd type="none" w="med" len="med"/>
              <a:tailEnd type="none" w="med" len="med"/>
            </a:ln>
            <a:effectLst>
              <a:outerShdw blurRad="50800" dist="50800" dir="2700000" algn="tl" rotWithShape="0">
                <a:srgbClr val="000000">
                  <a:alpha val="22000"/>
                </a:srgbClr>
              </a:outerShdw>
            </a:effectLst>
          </p:spPr>
          <p:txBody>
            <a:bodyPr vert="horz" wrap="square" lIns="91440" tIns="9144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sz="1300"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Verification</a:t>
              </a:r>
            </a:p>
          </p:txBody>
        </p:sp>
        <p:sp>
          <p:nvSpPr>
            <p:cNvPr id="34" name="Bent Arrow 33"/>
            <p:cNvSpPr/>
            <p:nvPr>
              <p:custDataLst>
                <p:tags r:id="rId31"/>
              </p:custDataLst>
            </p:nvPr>
          </p:nvSpPr>
          <p:spPr bwMode="auto">
            <a:xfrm rot="5400000">
              <a:off x="2996254" y="1061211"/>
              <a:ext cx="222651" cy="1076878"/>
            </a:xfrm>
            <a:prstGeom prst="bentArrow">
              <a:avLst>
                <a:gd name="adj1" fmla="val 27023"/>
                <a:gd name="adj2" fmla="val 30181"/>
                <a:gd name="adj3" fmla="val 24097"/>
                <a:gd name="adj4" fmla="val 18303"/>
              </a:avLst>
            </a:prstGeom>
            <a:solidFill>
              <a:srgbClr val="FFFFFF">
                <a:lumMod val="65000"/>
              </a:srgb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ysClr val="windowText" lastClr="000000"/>
                </a:solidFill>
                <a:effectLst/>
                <a:uLnTx/>
                <a:uFillTx/>
                <a:latin typeface="Arial"/>
              </a:endParaRPr>
            </a:p>
          </p:txBody>
        </p:sp>
        <p:sp>
          <p:nvSpPr>
            <p:cNvPr id="35" name="Bent Arrow 34"/>
            <p:cNvSpPr/>
            <p:nvPr>
              <p:custDataLst>
                <p:tags r:id="rId32"/>
              </p:custDataLst>
            </p:nvPr>
          </p:nvSpPr>
          <p:spPr bwMode="auto">
            <a:xfrm rot="5400000">
              <a:off x="4706137" y="1351701"/>
              <a:ext cx="222651" cy="1076878"/>
            </a:xfrm>
            <a:prstGeom prst="bentArrow">
              <a:avLst>
                <a:gd name="adj1" fmla="val 27023"/>
                <a:gd name="adj2" fmla="val 30181"/>
                <a:gd name="adj3" fmla="val 24097"/>
                <a:gd name="adj4" fmla="val 18303"/>
              </a:avLst>
            </a:prstGeom>
            <a:solidFill>
              <a:srgbClr val="FFFFFF">
                <a:lumMod val="65000"/>
              </a:srgb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ysClr val="windowText" lastClr="000000"/>
                </a:solidFill>
                <a:effectLst/>
                <a:uLnTx/>
                <a:uFillTx/>
                <a:latin typeface="Arial"/>
              </a:endParaRPr>
            </a:p>
          </p:txBody>
        </p:sp>
        <p:sp>
          <p:nvSpPr>
            <p:cNvPr id="36" name="Bent Arrow 35"/>
            <p:cNvSpPr/>
            <p:nvPr>
              <p:custDataLst>
                <p:tags r:id="rId33"/>
              </p:custDataLst>
            </p:nvPr>
          </p:nvSpPr>
          <p:spPr bwMode="auto">
            <a:xfrm rot="5400000">
              <a:off x="6529009" y="1646675"/>
              <a:ext cx="222651" cy="1076878"/>
            </a:xfrm>
            <a:prstGeom prst="bentArrow">
              <a:avLst>
                <a:gd name="adj1" fmla="val 27023"/>
                <a:gd name="adj2" fmla="val 30181"/>
                <a:gd name="adj3" fmla="val 24097"/>
                <a:gd name="adj4" fmla="val 18303"/>
              </a:avLst>
            </a:prstGeom>
            <a:solidFill>
              <a:srgbClr val="FFFFFF">
                <a:lumMod val="65000"/>
              </a:srgb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eaLnBrk="0" fontAlgn="auto" latinLnBrk="0" hangingPunct="0">
                <a:lnSpc>
                  <a:spcPct val="100000"/>
                </a:lnSpc>
                <a:spcBef>
                  <a:spcPct val="20000"/>
                </a:spcBef>
                <a:spcAft>
                  <a:spcPts val="0"/>
                </a:spcAft>
                <a:buClrTx/>
                <a:buSzTx/>
                <a:buFontTx/>
                <a:buNone/>
                <a:tabLst/>
                <a:defRPr/>
              </a:pPr>
              <a:endParaRPr kumimoji="0" lang="en-US" sz="2200" b="0" i="1" u="none" strike="noStrike" kern="0" cap="none" spc="0" normalizeH="0" baseline="0" noProof="0" dirty="0" smtClean="0">
                <a:ln>
                  <a:noFill/>
                </a:ln>
                <a:solidFill>
                  <a:sysClr val="windowText" lastClr="000000"/>
                </a:solidFill>
                <a:effectLst/>
                <a:uLnTx/>
                <a:uFillTx/>
                <a:latin typeface="Arial"/>
              </a:endParaRPr>
            </a:p>
          </p:txBody>
        </p:sp>
        <p:sp>
          <p:nvSpPr>
            <p:cNvPr id="37" name="Round Same Side Corner Rectangle 36"/>
            <p:cNvSpPr/>
            <p:nvPr>
              <p:custDataLst>
                <p:tags r:id="rId34"/>
              </p:custDataLst>
            </p:nvPr>
          </p:nvSpPr>
          <p:spPr bwMode="auto">
            <a:xfrm rot="16200000">
              <a:off x="-763835" y="2328874"/>
              <a:ext cx="2640705" cy="465978"/>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WATERFALL</a:t>
              </a:r>
            </a:p>
          </p:txBody>
        </p:sp>
        <p:sp>
          <p:nvSpPr>
            <p:cNvPr id="38" name="Round Same Side Corner Rectangle 37"/>
            <p:cNvSpPr/>
            <p:nvPr>
              <p:custDataLst>
                <p:tags r:id="rId35"/>
              </p:custDataLst>
            </p:nvPr>
          </p:nvSpPr>
          <p:spPr bwMode="auto">
            <a:xfrm rot="16200000">
              <a:off x="-307236" y="4780529"/>
              <a:ext cx="1727508" cy="465978"/>
            </a:xfrm>
            <a:prstGeom prst="round2SameRect">
              <a:avLst>
                <a:gd name="adj1" fmla="val 20755"/>
                <a:gd name="adj2" fmla="val 0"/>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noAutofit/>
            </a:bodyPr>
            <a:lstStyle/>
            <a:p>
              <a:pPr marL="0" marR="0" lvl="0" indent="0" algn="ctr" defTabSz="914400" eaLnBrk="1" fontAlgn="auto" latinLnBrk="0" hangingPunct="1">
                <a:lnSpc>
                  <a:spcPct val="100000"/>
                </a:lnSpc>
                <a:spcBef>
                  <a:spcPct val="20000"/>
                </a:spcBef>
                <a:spcAft>
                  <a:spcPts val="0"/>
                </a:spcAft>
                <a:buClr>
                  <a:srgbClr val="FFFFFF"/>
                </a:buClr>
                <a:buSzPct val="100000"/>
                <a:buFontTx/>
                <a:buNone/>
                <a:tabLst/>
                <a:defRPr/>
              </a:pPr>
              <a:r>
                <a:rPr kumimoji="0" lang="en-US" b="1" i="0" u="none" strike="noStrike" kern="0" cap="none" spc="0" normalizeH="0" baseline="0" noProof="0" dirty="0" smtClean="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rPr>
                <a:t>AGILE</a:t>
              </a:r>
              <a:endParaRPr kumimoji="0" lang="en-US"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Arial"/>
              </a:endParaRPr>
            </a:p>
          </p:txBody>
        </p:sp>
        <p:sp>
          <p:nvSpPr>
            <p:cNvPr id="39" name="TextBox 38"/>
            <p:cNvSpPr txBox="1"/>
            <p:nvPr>
              <p:custDataLst>
                <p:tags r:id="rId36"/>
              </p:custDataLst>
            </p:nvPr>
          </p:nvSpPr>
          <p:spPr>
            <a:xfrm>
              <a:off x="2145370" y="3536045"/>
              <a:ext cx="1175811" cy="328263"/>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i="0" u="none" strike="noStrike" kern="0" cap="none" spc="0" normalizeH="0" baseline="0" noProof="0" dirty="0" smtClean="0">
                  <a:ln>
                    <a:noFill/>
                  </a:ln>
                  <a:solidFill>
                    <a:srgbClr val="327F99"/>
                  </a:solidFill>
                  <a:effectLst/>
                  <a:uLnTx/>
                  <a:uFillTx/>
                  <a:latin typeface="Arial"/>
                </a:rPr>
                <a:t>Documents</a:t>
              </a:r>
              <a:endParaRPr kumimoji="0" lang="en-US" sz="1500" i="0" u="none" strike="noStrike" kern="0" cap="none" spc="0" normalizeH="0" baseline="0" noProof="0" dirty="0">
                <a:ln>
                  <a:noFill/>
                </a:ln>
                <a:solidFill>
                  <a:srgbClr val="327F99"/>
                </a:solidFill>
                <a:effectLst/>
                <a:uLnTx/>
                <a:uFillTx/>
                <a:latin typeface="Arial"/>
              </a:endParaRPr>
            </a:p>
          </p:txBody>
        </p:sp>
        <p:sp>
          <p:nvSpPr>
            <p:cNvPr id="40" name="TextBox 39"/>
            <p:cNvSpPr txBox="1"/>
            <p:nvPr>
              <p:custDataLst>
                <p:tags r:id="rId37"/>
              </p:custDataLst>
            </p:nvPr>
          </p:nvSpPr>
          <p:spPr>
            <a:xfrm>
              <a:off x="3856947" y="3536045"/>
              <a:ext cx="1175811" cy="328263"/>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i="0" u="none" strike="noStrike" kern="0" cap="none" spc="0" normalizeH="0" baseline="0" noProof="0" dirty="0" smtClean="0">
                  <a:ln>
                    <a:noFill/>
                  </a:ln>
                  <a:solidFill>
                    <a:srgbClr val="327F99"/>
                  </a:solidFill>
                  <a:effectLst/>
                  <a:uLnTx/>
                  <a:uFillTx/>
                  <a:latin typeface="Arial"/>
                </a:rPr>
                <a:t>Documents</a:t>
              </a:r>
              <a:endParaRPr kumimoji="0" lang="en-US" sz="1500" i="0" u="none" strike="noStrike" kern="0" cap="none" spc="0" normalizeH="0" baseline="0" noProof="0" dirty="0">
                <a:ln>
                  <a:noFill/>
                </a:ln>
                <a:solidFill>
                  <a:srgbClr val="327F99"/>
                </a:solidFill>
                <a:effectLst/>
                <a:uLnTx/>
                <a:uFillTx/>
                <a:latin typeface="Arial"/>
              </a:endParaRPr>
            </a:p>
          </p:txBody>
        </p:sp>
        <p:sp>
          <p:nvSpPr>
            <p:cNvPr id="41" name="TextBox 40"/>
            <p:cNvSpPr txBox="1"/>
            <p:nvPr>
              <p:custDataLst>
                <p:tags r:id="rId38"/>
              </p:custDataLst>
            </p:nvPr>
          </p:nvSpPr>
          <p:spPr>
            <a:xfrm>
              <a:off x="5426659" y="3536045"/>
              <a:ext cx="1588640" cy="328263"/>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i="0" u="none" strike="noStrike" kern="0" cap="none" spc="0" normalizeH="0" baseline="0" noProof="0" dirty="0" smtClean="0">
                  <a:ln>
                    <a:noFill/>
                  </a:ln>
                  <a:solidFill>
                    <a:srgbClr val="327F99"/>
                  </a:solidFill>
                  <a:effectLst/>
                  <a:uLnTx/>
                  <a:uFillTx/>
                  <a:latin typeface="Arial"/>
                </a:rPr>
                <a:t>Unverified Code</a:t>
              </a:r>
              <a:endParaRPr kumimoji="0" lang="en-US" sz="1500" i="0" u="none" strike="noStrike" kern="0" cap="none" spc="0" normalizeH="0" baseline="0" noProof="0" dirty="0">
                <a:ln>
                  <a:noFill/>
                </a:ln>
                <a:solidFill>
                  <a:srgbClr val="327F99"/>
                </a:solidFill>
                <a:effectLst/>
                <a:uLnTx/>
                <a:uFillTx/>
                <a:latin typeface="Arial"/>
              </a:endParaRPr>
            </a:p>
          </p:txBody>
        </p:sp>
        <p:sp>
          <p:nvSpPr>
            <p:cNvPr id="42" name="TextBox 41"/>
            <p:cNvSpPr txBox="1"/>
            <p:nvPr>
              <p:custDataLst>
                <p:tags r:id="rId39"/>
              </p:custDataLst>
            </p:nvPr>
          </p:nvSpPr>
          <p:spPr>
            <a:xfrm>
              <a:off x="7349045" y="3536045"/>
              <a:ext cx="1012760" cy="328263"/>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327F99"/>
                  </a:solidFill>
                  <a:effectLst/>
                  <a:uLnTx/>
                  <a:uFillTx/>
                  <a:latin typeface="Arial"/>
                </a:rPr>
                <a:t>Software</a:t>
              </a:r>
              <a:endParaRPr kumimoji="0" lang="en-US" sz="1500" b="1" i="0" u="none" strike="noStrike" kern="0" cap="none" spc="0" normalizeH="0" baseline="0" noProof="0" dirty="0">
                <a:ln>
                  <a:noFill/>
                </a:ln>
                <a:solidFill>
                  <a:srgbClr val="327F99"/>
                </a:solidFill>
                <a:effectLst/>
                <a:uLnTx/>
                <a:uFillTx/>
                <a:latin typeface="Arial"/>
              </a:endParaRPr>
            </a:p>
          </p:txBody>
        </p:sp>
        <p:pic>
          <p:nvPicPr>
            <p:cNvPr id="43" name="Picture 42" descr="sprint-software-box.png"/>
            <p:cNvPicPr>
              <a:picLocks noChangeAspect="1"/>
            </p:cNvPicPr>
            <p:nvPr>
              <p:custDataLst>
                <p:tags r:id="rId40"/>
              </p:custDataLst>
            </p:nvPr>
          </p:nvPicPr>
          <p:blipFill>
            <a:blip r:embed="rId44" cstate="print">
              <a:extLst>
                <a:ext uri="{28A0092B-C50C-407E-A947-70E740481C1C}">
                  <a14:useLocalDpi xmlns:a14="http://schemas.microsoft.com/office/drawing/2010/main" val="0"/>
                </a:ext>
              </a:extLst>
            </a:blip>
            <a:stretch>
              <a:fillRect/>
            </a:stretch>
          </p:blipFill>
          <p:spPr>
            <a:xfrm>
              <a:off x="7529756" y="2976194"/>
              <a:ext cx="655982" cy="698500"/>
            </a:xfrm>
            <a:prstGeom prst="rect">
              <a:avLst/>
            </a:prstGeom>
          </p:spPr>
        </p:pic>
      </p:grpSp>
      <p:sp>
        <p:nvSpPr>
          <p:cNvPr id="68" name="TextBox 67"/>
          <p:cNvSpPr txBox="1"/>
          <p:nvPr/>
        </p:nvSpPr>
        <p:spPr bwMode="auto">
          <a:xfrm>
            <a:off x="8957733" y="186267"/>
            <a:ext cx="914400" cy="914400"/>
          </a:xfrm>
          <a:prstGeom prst="rect">
            <a:avLst/>
          </a:prstGeom>
          <a:noFill/>
          <a:ln w="9525">
            <a:noFill/>
            <a:miter lim="800000"/>
            <a:headEnd/>
            <a:tailEnd/>
          </a:ln>
        </p:spPr>
        <p:txBody>
          <a:bodyPr vert="horz" wrap="none" lIns="91440" tIns="0" rIns="91440" bIns="45720" numCol="1" rtlCol="0" anchor="t" anchorCtr="0" compatLnSpc="1">
            <a:prstTxWarp prst="textNoShape">
              <a:avLst/>
            </a:prstTxWarp>
            <a:noAutofit/>
          </a:bodyPr>
          <a:lstStyle/>
          <a:p>
            <a:endParaRPr lang="en-US" sz="1800" dirty="0" smtClean="0">
              <a:solidFill>
                <a:schemeClr val="bg1"/>
              </a:solidFill>
            </a:endParaRPr>
          </a:p>
        </p:txBody>
      </p:sp>
      <p:sp>
        <p:nvSpPr>
          <p:cNvPr id="69" name="Slide Number Placeholder 68"/>
          <p:cNvSpPr>
            <a:spLocks noGrp="1"/>
          </p:cNvSpPr>
          <p:nvPr>
            <p:ph type="sldNum" sz="quarter" idx="4"/>
          </p:nvPr>
        </p:nvSpPr>
        <p:spPr>
          <a:xfrm>
            <a:off x="6553200" y="6356350"/>
            <a:ext cx="2367588" cy="365125"/>
          </a:xfrm>
        </p:spPr>
        <p:txBody>
          <a:bodyPr/>
          <a:lstStyle/>
          <a:p>
            <a:fld id="{CDAE907E-7F84-7E47-B624-E1A95C1C6CC3}" type="slidenum">
              <a:rPr lang="en-US" smtClean="0"/>
              <a:pPr/>
              <a:t>7</a:t>
            </a:fld>
            <a:endParaRPr lang="en-US"/>
          </a:p>
        </p:txBody>
      </p:sp>
    </p:spTree>
    <p:extLst>
      <p:ext uri="{BB962C8B-B14F-4D97-AF65-F5344CB8AC3E}">
        <p14:creationId xmlns:p14="http://schemas.microsoft.com/office/powerpoint/2010/main" val="2670732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Makes Money Faster</a:t>
            </a:r>
          </a:p>
        </p:txBody>
      </p:sp>
      <p:sp>
        <p:nvSpPr>
          <p:cNvPr id="4" name="Content Placeholder 3"/>
          <p:cNvSpPr>
            <a:spLocks noGrp="1"/>
          </p:cNvSpPr>
          <p:nvPr>
            <p:ph idx="4294967295"/>
          </p:nvPr>
        </p:nvSpPr>
        <p:spPr>
          <a:xfrm>
            <a:off x="914400" y="1097280"/>
            <a:ext cx="7406640" cy="1313180"/>
          </a:xfrm>
        </p:spPr>
        <p:txBody>
          <a:bodyPr/>
          <a:lstStyle/>
          <a:p>
            <a:endParaRPr lang="en-US"/>
          </a:p>
        </p:txBody>
      </p:sp>
      <p:sp>
        <p:nvSpPr>
          <p:cNvPr id="24" name="TextBox 23"/>
          <p:cNvSpPr txBox="1"/>
          <p:nvPr>
            <p:custDataLst>
              <p:tags r:id="rId1"/>
            </p:custDataLst>
          </p:nvPr>
        </p:nvSpPr>
        <p:spPr>
          <a:xfrm>
            <a:off x="3984941" y="5864464"/>
            <a:ext cx="73609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474747"/>
                </a:solidFill>
                <a:effectLst/>
                <a:uLnTx/>
                <a:uFillTx/>
                <a:latin typeface="Arial"/>
                <a:cs typeface="Arial"/>
              </a:rPr>
              <a:t>TIME</a:t>
            </a:r>
            <a:endParaRPr kumimoji="0" lang="en-US" sz="1800" b="0" i="0" u="none" strike="noStrike" kern="0" cap="none" spc="0" normalizeH="0" baseline="0" noProof="0" dirty="0">
              <a:ln>
                <a:noFill/>
              </a:ln>
              <a:solidFill>
                <a:srgbClr val="474747"/>
              </a:solidFill>
              <a:effectLst/>
              <a:uLnTx/>
              <a:uFillTx/>
              <a:latin typeface="Arial"/>
              <a:cs typeface="Arial"/>
            </a:endParaRPr>
          </a:p>
        </p:txBody>
      </p:sp>
      <p:sp>
        <p:nvSpPr>
          <p:cNvPr id="25" name="Rounded Rectangular Callout 24"/>
          <p:cNvSpPr/>
          <p:nvPr>
            <p:custDataLst>
              <p:tags r:id="rId2"/>
            </p:custDataLst>
          </p:nvPr>
        </p:nvSpPr>
        <p:spPr>
          <a:xfrm>
            <a:off x="7321988" y="3599382"/>
            <a:ext cx="1663438" cy="1488174"/>
          </a:xfrm>
          <a:prstGeom prst="wedgeRoundRectCallout">
            <a:avLst>
              <a:gd name="adj1" fmla="val -57077"/>
              <a:gd name="adj2" fmla="val -90702"/>
              <a:gd name="adj3" fmla="val 16667"/>
            </a:avLst>
          </a:prstGeom>
          <a:solidFill>
            <a:schemeClr val="accent1"/>
          </a:solidFill>
          <a:ln w="635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marL="4763" marR="0" lvl="0" indent="-4763" algn="ctr" defTabSz="914400" eaLnBrk="1" fontAlgn="auto" latinLnBrk="0" hangingPunct="1">
              <a:lnSpc>
                <a:spcPct val="90000"/>
              </a:lnSpc>
              <a:spcBef>
                <a:spcPct val="20000"/>
              </a:spcBef>
              <a:spcAft>
                <a:spcPts val="0"/>
              </a:spcAft>
              <a:buClr>
                <a:srgbClr val="FFFFFF"/>
              </a:buClr>
              <a:buSzPct val="70000"/>
              <a:buFontTx/>
              <a:buNone/>
              <a:tabLst/>
              <a:defRPr/>
            </a:pPr>
            <a:r>
              <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Waterfall </a:t>
            </a:r>
            <a:r>
              <a:rPr kumimoji="0" lang="en-US" sz="2000" b="1" i="0" u="none" strike="noStrike" kern="0" cap="none" spc="0" normalizeH="0" baseline="0" noProof="0" dirty="0" smtClean="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margins </a:t>
            </a:r>
            <a:r>
              <a:rPr kumimoji="0" lang="en-US" sz="2000" b="1" i="0" u="sng" strike="noStrike" kern="0" cap="none" spc="0" normalizeH="0" baseline="0" noProof="0" dirty="0" smtClean="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begin</a:t>
            </a:r>
            <a:r>
              <a:rPr kumimoji="0" lang="en-US" sz="2000" b="1" i="0" u="none" strike="noStrike" kern="0" cap="none" spc="0" normalizeH="0" baseline="0" noProof="0" dirty="0" smtClean="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 here</a:t>
            </a:r>
            <a:endPar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endParaRPr>
          </a:p>
        </p:txBody>
      </p:sp>
      <p:sp>
        <p:nvSpPr>
          <p:cNvPr id="26" name="Rectangle 25"/>
          <p:cNvSpPr/>
          <p:nvPr>
            <p:custDataLst>
              <p:tags r:id="rId3"/>
            </p:custDataLst>
          </p:nvPr>
        </p:nvSpPr>
        <p:spPr>
          <a:xfrm>
            <a:off x="2922813" y="4088645"/>
            <a:ext cx="774542" cy="1750823"/>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27" name="Rectangle 26"/>
          <p:cNvSpPr/>
          <p:nvPr>
            <p:custDataLst>
              <p:tags r:id="rId4"/>
            </p:custDataLst>
          </p:nvPr>
        </p:nvSpPr>
        <p:spPr>
          <a:xfrm>
            <a:off x="3907497" y="3388316"/>
            <a:ext cx="774542" cy="2451152"/>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28" name="Rectangle 27"/>
          <p:cNvSpPr/>
          <p:nvPr>
            <p:custDataLst>
              <p:tags r:id="rId5"/>
            </p:custDataLst>
          </p:nvPr>
        </p:nvSpPr>
        <p:spPr>
          <a:xfrm>
            <a:off x="4892180" y="2445565"/>
            <a:ext cx="774542" cy="3393903"/>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29" name="Rectangle 28"/>
          <p:cNvSpPr/>
          <p:nvPr>
            <p:custDataLst>
              <p:tags r:id="rId6"/>
            </p:custDataLst>
          </p:nvPr>
        </p:nvSpPr>
        <p:spPr>
          <a:xfrm>
            <a:off x="5876864" y="1395073"/>
            <a:ext cx="774542" cy="4444395"/>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30" name="Rectangle 29"/>
          <p:cNvSpPr/>
          <p:nvPr>
            <p:custDataLst>
              <p:tags r:id="rId7"/>
            </p:custDataLst>
          </p:nvPr>
        </p:nvSpPr>
        <p:spPr>
          <a:xfrm>
            <a:off x="1938130" y="4627360"/>
            <a:ext cx="774542" cy="1212108"/>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31" name="Rectangle 30"/>
          <p:cNvSpPr/>
          <p:nvPr>
            <p:custDataLst>
              <p:tags r:id="rId8"/>
            </p:custDataLst>
          </p:nvPr>
        </p:nvSpPr>
        <p:spPr>
          <a:xfrm>
            <a:off x="953446" y="5206478"/>
            <a:ext cx="774542" cy="632989"/>
          </a:xfrm>
          <a:prstGeom prst="rect">
            <a:avLst/>
          </a:prstGeom>
          <a:solidFill>
            <a:schemeClr val="tx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endParaRPr>
          </a:p>
        </p:txBody>
      </p:sp>
      <p:sp>
        <p:nvSpPr>
          <p:cNvPr id="32" name="TextBox 31"/>
          <p:cNvSpPr txBox="1"/>
          <p:nvPr>
            <p:custDataLst>
              <p:tags r:id="rId9"/>
            </p:custDataLst>
          </p:nvPr>
        </p:nvSpPr>
        <p:spPr>
          <a:xfrm rot="16200000">
            <a:off x="-401860" y="3335796"/>
            <a:ext cx="2160355"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VALUE </a:t>
            </a:r>
            <a:r>
              <a:rPr kumimoji="0" lang="en-US" sz="1800" b="0" i="0" u="none" strike="noStrike" kern="0" cap="none" spc="0" normalizeH="0" baseline="0" noProof="0" dirty="0" smtClean="0">
                <a:ln>
                  <a:noFill/>
                </a:ln>
                <a:solidFill>
                  <a:schemeClr val="tx2"/>
                </a:solidFill>
                <a:effectLst/>
                <a:uLnTx/>
                <a:uFillTx/>
                <a:latin typeface="Arial"/>
                <a:cs typeface="Arial"/>
              </a:rPr>
              <a:t>DELIVERY</a:t>
            </a:r>
          </a:p>
        </p:txBody>
      </p:sp>
      <p:grpSp>
        <p:nvGrpSpPr>
          <p:cNvPr id="3" name="Group 32"/>
          <p:cNvGrpSpPr/>
          <p:nvPr>
            <p:custDataLst>
              <p:tags r:id="rId10"/>
            </p:custDataLst>
          </p:nvPr>
        </p:nvGrpSpPr>
        <p:grpSpPr>
          <a:xfrm>
            <a:off x="1833057" y="1210085"/>
            <a:ext cx="4920359" cy="4622071"/>
            <a:chOff x="1923369" y="2070246"/>
            <a:chExt cx="4920359" cy="3931921"/>
          </a:xfrm>
        </p:grpSpPr>
        <p:cxnSp>
          <p:nvCxnSpPr>
            <p:cNvPr id="34" name="Straight Connector 33"/>
            <p:cNvCxnSpPr/>
            <p:nvPr/>
          </p:nvCxnSpPr>
          <p:spPr bwMode="auto">
            <a:xfrm rot="16200000" flipV="1">
              <a:off x="-42591" y="4036206"/>
              <a:ext cx="3931920" cy="0"/>
            </a:xfrm>
            <a:prstGeom prst="line">
              <a:avLst/>
            </a:prstGeom>
            <a:solidFill>
              <a:srgbClr val="6E96C8"/>
            </a:solidFill>
            <a:ln w="12700" cap="flat" cmpd="sng" algn="ctr">
              <a:solidFill>
                <a:srgbClr val="000000">
                  <a:lumMod val="65000"/>
                  <a:lumOff val="35000"/>
                </a:srgbClr>
              </a:solidFill>
              <a:prstDash val="dash"/>
              <a:round/>
              <a:headEnd type="none" w="med" len="med"/>
              <a:tailEnd type="none" w="med" len="med"/>
            </a:ln>
            <a:effectLst/>
          </p:spPr>
        </p:cxnSp>
        <p:cxnSp>
          <p:nvCxnSpPr>
            <p:cNvPr id="35" name="Straight Connector 34"/>
            <p:cNvCxnSpPr/>
            <p:nvPr/>
          </p:nvCxnSpPr>
          <p:spPr bwMode="auto">
            <a:xfrm rot="16200000" flipV="1">
              <a:off x="942093" y="4036206"/>
              <a:ext cx="3931920" cy="0"/>
            </a:xfrm>
            <a:prstGeom prst="line">
              <a:avLst/>
            </a:prstGeom>
            <a:solidFill>
              <a:srgbClr val="6E96C8"/>
            </a:solidFill>
            <a:ln w="12700" cap="flat" cmpd="sng" algn="ctr">
              <a:solidFill>
                <a:srgbClr val="000000">
                  <a:lumMod val="65000"/>
                  <a:lumOff val="35000"/>
                </a:srgbClr>
              </a:solidFill>
              <a:prstDash val="dash"/>
              <a:round/>
              <a:headEnd type="none" w="med" len="med"/>
              <a:tailEnd type="none" w="med" len="med"/>
            </a:ln>
            <a:effectLst/>
          </p:spPr>
        </p:cxnSp>
        <p:cxnSp>
          <p:nvCxnSpPr>
            <p:cNvPr id="36" name="Straight Connector 35"/>
            <p:cNvCxnSpPr/>
            <p:nvPr/>
          </p:nvCxnSpPr>
          <p:spPr bwMode="auto">
            <a:xfrm rot="16200000" flipV="1">
              <a:off x="1926777" y="4036206"/>
              <a:ext cx="3931920" cy="0"/>
            </a:xfrm>
            <a:prstGeom prst="line">
              <a:avLst/>
            </a:prstGeom>
            <a:solidFill>
              <a:srgbClr val="6E96C8"/>
            </a:solidFill>
            <a:ln w="12700" cap="flat" cmpd="sng" algn="ctr">
              <a:solidFill>
                <a:srgbClr val="000000">
                  <a:lumMod val="65000"/>
                  <a:lumOff val="35000"/>
                </a:srgbClr>
              </a:solidFill>
              <a:prstDash val="dash"/>
              <a:round/>
              <a:headEnd type="none" w="med" len="med"/>
              <a:tailEnd type="none" w="med" len="med"/>
            </a:ln>
            <a:effectLst/>
          </p:spPr>
        </p:cxnSp>
        <p:cxnSp>
          <p:nvCxnSpPr>
            <p:cNvPr id="37" name="Straight Connector 36"/>
            <p:cNvCxnSpPr/>
            <p:nvPr/>
          </p:nvCxnSpPr>
          <p:spPr bwMode="auto">
            <a:xfrm rot="16200000" flipV="1">
              <a:off x="2911461" y="4036207"/>
              <a:ext cx="3931920" cy="0"/>
            </a:xfrm>
            <a:prstGeom prst="line">
              <a:avLst/>
            </a:prstGeom>
            <a:solidFill>
              <a:srgbClr val="6E96C8"/>
            </a:solidFill>
            <a:ln w="12700" cap="flat" cmpd="sng" algn="ctr">
              <a:solidFill>
                <a:srgbClr val="000000">
                  <a:lumMod val="65000"/>
                  <a:lumOff val="35000"/>
                </a:srgbClr>
              </a:solidFill>
              <a:prstDash val="dash"/>
              <a:round/>
              <a:headEnd type="none" w="med" len="med"/>
              <a:tailEnd type="none" w="med" len="med"/>
            </a:ln>
            <a:effectLst/>
          </p:spPr>
        </p:cxnSp>
        <p:cxnSp>
          <p:nvCxnSpPr>
            <p:cNvPr id="38" name="Straight Connector 37"/>
            <p:cNvCxnSpPr/>
            <p:nvPr/>
          </p:nvCxnSpPr>
          <p:spPr bwMode="auto">
            <a:xfrm rot="16200000" flipV="1">
              <a:off x="3896145" y="4036207"/>
              <a:ext cx="3931920" cy="0"/>
            </a:xfrm>
            <a:prstGeom prst="line">
              <a:avLst/>
            </a:prstGeom>
            <a:solidFill>
              <a:srgbClr val="6E96C8"/>
            </a:solidFill>
            <a:ln w="12700" cap="flat" cmpd="sng" algn="ctr">
              <a:solidFill>
                <a:srgbClr val="000000">
                  <a:lumMod val="65000"/>
                  <a:lumOff val="35000"/>
                </a:srgbClr>
              </a:solidFill>
              <a:prstDash val="dash"/>
              <a:round/>
              <a:headEnd type="none" w="med" len="med"/>
              <a:tailEnd type="none" w="med" len="med"/>
            </a:ln>
            <a:effectLst/>
          </p:spPr>
        </p:cxnSp>
        <p:cxnSp>
          <p:nvCxnSpPr>
            <p:cNvPr id="39" name="Straight Connector 38"/>
            <p:cNvCxnSpPr/>
            <p:nvPr/>
          </p:nvCxnSpPr>
          <p:spPr bwMode="auto">
            <a:xfrm rot="16200000" flipV="1">
              <a:off x="4877768" y="4036207"/>
              <a:ext cx="3931920" cy="0"/>
            </a:xfrm>
            <a:prstGeom prst="line">
              <a:avLst/>
            </a:prstGeom>
            <a:solidFill>
              <a:srgbClr val="6E96C8"/>
            </a:solidFill>
            <a:ln w="22225" cap="flat" cmpd="sng" algn="ctr">
              <a:solidFill>
                <a:srgbClr val="000000">
                  <a:lumMod val="65000"/>
                  <a:lumOff val="35000"/>
                </a:srgbClr>
              </a:solidFill>
              <a:prstDash val="dash"/>
              <a:round/>
              <a:headEnd type="none" w="med" len="med"/>
              <a:tailEnd type="none" w="med" len="med"/>
            </a:ln>
            <a:effectLst/>
          </p:spPr>
        </p:cxnSp>
      </p:grpSp>
      <p:sp>
        <p:nvSpPr>
          <p:cNvPr id="40" name="Freeform 39"/>
          <p:cNvSpPr/>
          <p:nvPr>
            <p:custDataLst>
              <p:tags r:id="rId11"/>
            </p:custDataLst>
          </p:nvPr>
        </p:nvSpPr>
        <p:spPr>
          <a:xfrm>
            <a:off x="1312601" y="2090911"/>
            <a:ext cx="6098133" cy="3221064"/>
          </a:xfrm>
          <a:custGeom>
            <a:avLst/>
            <a:gdLst>
              <a:gd name="connsiteX0" fmla="*/ 0 w 6045200"/>
              <a:gd name="connsiteY0" fmla="*/ 0 h 3644900"/>
              <a:gd name="connsiteX1" fmla="*/ 1181100 w 6045200"/>
              <a:gd name="connsiteY1" fmla="*/ 1460500 h 3644900"/>
              <a:gd name="connsiteX2" fmla="*/ 6045200 w 6045200"/>
              <a:gd name="connsiteY2" fmla="*/ 3644900 h 3644900"/>
              <a:gd name="connsiteX3" fmla="*/ 6045200 w 6045200"/>
              <a:gd name="connsiteY3" fmla="*/ 3644900 h 3644900"/>
            </a:gdLst>
            <a:ahLst/>
            <a:cxnLst>
              <a:cxn ang="0">
                <a:pos x="connsiteX0" y="connsiteY0"/>
              </a:cxn>
              <a:cxn ang="0">
                <a:pos x="connsiteX1" y="connsiteY1"/>
              </a:cxn>
              <a:cxn ang="0">
                <a:pos x="connsiteX2" y="connsiteY2"/>
              </a:cxn>
              <a:cxn ang="0">
                <a:pos x="connsiteX3" y="connsiteY3"/>
              </a:cxn>
            </a:cxnLst>
            <a:rect l="l" t="t" r="r" b="b"/>
            <a:pathLst>
              <a:path w="6045200" h="3644900">
                <a:moveTo>
                  <a:pt x="0" y="0"/>
                </a:moveTo>
                <a:cubicBezTo>
                  <a:pt x="86783" y="426508"/>
                  <a:pt x="173567" y="853017"/>
                  <a:pt x="1181100" y="1460500"/>
                </a:cubicBezTo>
                <a:cubicBezTo>
                  <a:pt x="2188633" y="2067983"/>
                  <a:pt x="6045200" y="3644900"/>
                  <a:pt x="6045200" y="3644900"/>
                </a:cubicBezTo>
                <a:lnTo>
                  <a:pt x="6045200" y="3644900"/>
                </a:lnTo>
              </a:path>
            </a:pathLst>
          </a:custGeom>
          <a:noFill/>
          <a:ln w="5715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Arial"/>
            </a:endParaRPr>
          </a:p>
        </p:txBody>
      </p:sp>
      <p:sp>
        <p:nvSpPr>
          <p:cNvPr id="41" name="Freeform 40"/>
          <p:cNvSpPr/>
          <p:nvPr>
            <p:custDataLst>
              <p:tags r:id="rId12"/>
            </p:custDataLst>
          </p:nvPr>
        </p:nvSpPr>
        <p:spPr bwMode="auto">
          <a:xfrm>
            <a:off x="6602875" y="1715478"/>
            <a:ext cx="638619" cy="4118213"/>
          </a:xfrm>
          <a:custGeom>
            <a:avLst/>
            <a:gdLst>
              <a:gd name="connsiteX0" fmla="*/ 2048256 w 2048256"/>
              <a:gd name="connsiteY0" fmla="*/ 0 h 1975104"/>
              <a:gd name="connsiteX1" fmla="*/ 1362456 w 2048256"/>
              <a:gd name="connsiteY1" fmla="*/ 1307592 h 1975104"/>
              <a:gd name="connsiteX2" fmla="*/ 0 w 2048256"/>
              <a:gd name="connsiteY2" fmla="*/ 1975104 h 1975104"/>
              <a:gd name="connsiteX3" fmla="*/ 0 w 2048256"/>
              <a:gd name="connsiteY3" fmla="*/ 1975104 h 1975104"/>
              <a:gd name="connsiteX0" fmla="*/ 2048256 w 2048256"/>
              <a:gd name="connsiteY0" fmla="*/ 0 h 1975104"/>
              <a:gd name="connsiteX1" fmla="*/ 1362457 w 2048256"/>
              <a:gd name="connsiteY1" fmla="*/ 1205896 h 1975104"/>
              <a:gd name="connsiteX2" fmla="*/ 0 w 2048256"/>
              <a:gd name="connsiteY2" fmla="*/ 1975104 h 1975104"/>
              <a:gd name="connsiteX3" fmla="*/ 0 w 2048256"/>
              <a:gd name="connsiteY3" fmla="*/ 1975104 h 1975104"/>
            </a:gdLst>
            <a:ahLst/>
            <a:cxnLst>
              <a:cxn ang="0">
                <a:pos x="connsiteX0" y="connsiteY0"/>
              </a:cxn>
              <a:cxn ang="0">
                <a:pos x="connsiteX1" y="connsiteY1"/>
              </a:cxn>
              <a:cxn ang="0">
                <a:pos x="connsiteX2" y="connsiteY2"/>
              </a:cxn>
              <a:cxn ang="0">
                <a:pos x="connsiteX3" y="connsiteY3"/>
              </a:cxn>
            </a:cxnLst>
            <a:rect l="l" t="t" r="r" b="b"/>
            <a:pathLst>
              <a:path w="2048256" h="1975104">
                <a:moveTo>
                  <a:pt x="2048256" y="0"/>
                </a:moveTo>
                <a:cubicBezTo>
                  <a:pt x="1876044" y="489204"/>
                  <a:pt x="1703833" y="876712"/>
                  <a:pt x="1362457" y="1205896"/>
                </a:cubicBezTo>
                <a:cubicBezTo>
                  <a:pt x="1021081" y="1535080"/>
                  <a:pt x="227076" y="1846903"/>
                  <a:pt x="0" y="1975104"/>
                </a:cubicBezTo>
                <a:lnTo>
                  <a:pt x="0" y="1975104"/>
                </a:lnTo>
              </a:path>
            </a:pathLst>
          </a:custGeom>
          <a:noFill/>
          <a:ln w="57150" cmpd="sng">
            <a:solidFill>
              <a:schemeClr val="accent3"/>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w="76200" cmpd="sng">
                <a:solidFill>
                  <a:srgbClr val="000000"/>
                </a:solidFill>
              </a:ln>
              <a:solidFill>
                <a:sysClr val="windowText" lastClr="000000"/>
              </a:solidFill>
              <a:effectLst/>
              <a:uLnTx/>
              <a:uFillTx/>
            </a:endParaRPr>
          </a:p>
        </p:txBody>
      </p:sp>
      <p:sp>
        <p:nvSpPr>
          <p:cNvPr id="42" name="Freeform 41"/>
          <p:cNvSpPr/>
          <p:nvPr>
            <p:custDataLst>
              <p:tags r:id="rId13"/>
            </p:custDataLst>
          </p:nvPr>
        </p:nvSpPr>
        <p:spPr bwMode="auto">
          <a:xfrm>
            <a:off x="852663" y="1210084"/>
            <a:ext cx="7010400" cy="4620757"/>
          </a:xfrm>
          <a:custGeom>
            <a:avLst/>
            <a:gdLst>
              <a:gd name="connsiteX0" fmla="*/ 0 w 7010400"/>
              <a:gd name="connsiteY0" fmla="*/ 0 h 4981575"/>
              <a:gd name="connsiteX1" fmla="*/ 0 w 7010400"/>
              <a:gd name="connsiteY1" fmla="*/ 4981575 h 4981575"/>
              <a:gd name="connsiteX2" fmla="*/ 7010400 w 7010400"/>
              <a:gd name="connsiteY2" fmla="*/ 4981575 h 4981575"/>
            </a:gdLst>
            <a:ahLst/>
            <a:cxnLst>
              <a:cxn ang="0">
                <a:pos x="connsiteX0" y="connsiteY0"/>
              </a:cxn>
              <a:cxn ang="0">
                <a:pos x="connsiteX1" y="connsiteY1"/>
              </a:cxn>
              <a:cxn ang="0">
                <a:pos x="connsiteX2" y="connsiteY2"/>
              </a:cxn>
            </a:cxnLst>
            <a:rect l="l" t="t" r="r" b="b"/>
            <a:pathLst>
              <a:path w="7010400" h="4981575">
                <a:moveTo>
                  <a:pt x="0" y="0"/>
                </a:moveTo>
                <a:lnTo>
                  <a:pt x="0" y="4981575"/>
                </a:lnTo>
                <a:lnTo>
                  <a:pt x="7010400" y="4981575"/>
                </a:lnTo>
              </a:path>
            </a:pathLst>
          </a:custGeom>
          <a:noFill/>
          <a:ln w="38100" cap="flat" cmpd="sng" algn="ctr">
            <a:solidFill>
              <a:srgbClr val="000000">
                <a:lumMod val="65000"/>
                <a:lumOff val="35000"/>
              </a:srgbClr>
            </a:solidFill>
            <a:prstDash val="solid"/>
            <a:miter lim="800000"/>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cs typeface="Arial" charset="0"/>
            </a:endParaRPr>
          </a:p>
        </p:txBody>
      </p:sp>
      <p:sp>
        <p:nvSpPr>
          <p:cNvPr id="43" name="Rounded Rectangular Callout 42"/>
          <p:cNvSpPr/>
          <p:nvPr>
            <p:custDataLst>
              <p:tags r:id="rId14"/>
            </p:custDataLst>
          </p:nvPr>
        </p:nvSpPr>
        <p:spPr>
          <a:xfrm>
            <a:off x="1270138" y="976672"/>
            <a:ext cx="2544534" cy="812540"/>
          </a:xfrm>
          <a:prstGeom prst="wedgeRoundRectCallout">
            <a:avLst>
              <a:gd name="adj1" fmla="val -43639"/>
              <a:gd name="adj2" fmla="val 94365"/>
              <a:gd name="adj3" fmla="val 16667"/>
            </a:avLst>
          </a:prstGeom>
          <a:solidFill>
            <a:schemeClr val="accent5"/>
          </a:solidFill>
          <a:ln w="635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marL="4763" marR="0" lvl="0" indent="-4763" algn="ctr" defTabSz="914400" eaLnBrk="1" fontAlgn="auto" latinLnBrk="0" hangingPunct="1">
              <a:lnSpc>
                <a:spcPct val="90000"/>
              </a:lnSpc>
              <a:spcBef>
                <a:spcPct val="20000"/>
              </a:spcBef>
              <a:spcAft>
                <a:spcPts val="0"/>
              </a:spcAft>
              <a:buClr>
                <a:srgbClr val="FFFFFF"/>
              </a:buClr>
              <a:buSzPct val="70000"/>
              <a:buFontTx/>
              <a:buNone/>
              <a:tabLst/>
              <a:defRPr/>
            </a:pPr>
            <a:r>
              <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Market value </a:t>
            </a:r>
            <a:r>
              <a:rPr kumimoji="0" lang="en-US"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of</a:t>
            </a:r>
            <a:r>
              <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 a feature over time</a:t>
            </a:r>
          </a:p>
        </p:txBody>
      </p:sp>
      <p:sp>
        <p:nvSpPr>
          <p:cNvPr id="44" name="Rounded Rectangular Callout 43"/>
          <p:cNvSpPr/>
          <p:nvPr>
            <p:custDataLst>
              <p:tags r:id="rId15"/>
            </p:custDataLst>
          </p:nvPr>
        </p:nvSpPr>
        <p:spPr>
          <a:xfrm>
            <a:off x="5921756" y="850900"/>
            <a:ext cx="2931851" cy="1043884"/>
          </a:xfrm>
          <a:prstGeom prst="wedgeRoundRectCallout">
            <a:avLst>
              <a:gd name="adj1" fmla="val -36245"/>
              <a:gd name="adj2" fmla="val 79969"/>
              <a:gd name="adj3" fmla="val 16667"/>
            </a:avLst>
          </a:prstGeom>
          <a:solidFill>
            <a:schemeClr val="accent5"/>
          </a:solidFill>
          <a:ln w="635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marL="4763" marR="0" lvl="0" indent="-4763" algn="ctr" defTabSz="914400" eaLnBrk="1" fontAlgn="auto" latinLnBrk="0" hangingPunct="1">
              <a:lnSpc>
                <a:spcPct val="90000"/>
              </a:lnSpc>
              <a:spcBef>
                <a:spcPct val="20000"/>
              </a:spcBef>
              <a:spcAft>
                <a:spcPts val="0"/>
              </a:spcAft>
              <a:buClr>
                <a:srgbClr val="FFFFFF"/>
              </a:buClr>
              <a:buSzPct val="70000"/>
              <a:buFontTx/>
              <a:buNone/>
              <a:tabLst/>
              <a:defRPr/>
            </a:pPr>
            <a:r>
              <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Agile </a:t>
            </a:r>
            <a:r>
              <a:rPr kumimoji="0" lang="en-US" sz="2000" b="1" i="0" u="none" strike="noStrike" kern="0" cap="none" spc="0" normalizeH="0" baseline="0" noProof="0" dirty="0" smtClean="0">
                <a:ln>
                  <a:solidFill>
                    <a:srgbClr val="0085AC">
                      <a:alpha val="2000"/>
                    </a:srgbClr>
                  </a:solidFill>
                </a:ln>
                <a:solidFill>
                  <a:srgbClr val="FFFFFF"/>
                </a:solidFill>
                <a:effectLst>
                  <a:outerShdw blurRad="50800" dist="38100" dir="5400000" algn="t" rotWithShape="0">
                    <a:prstClr val="black">
                      <a:alpha val="40000"/>
                    </a:prstClr>
                  </a:outerShdw>
                </a:effectLst>
                <a:uLnTx/>
                <a:uFillTx/>
              </a:rPr>
              <a:t>cumulative margins</a:t>
            </a:r>
            <a:endParaRPr kumimoji="0" lang="en-US" sz="2000" b="1" i="0" u="none" strike="noStrike" kern="0" cap="none" spc="0" normalizeH="0" baseline="0" noProof="0" dirty="0">
              <a:ln>
                <a:solidFill>
                  <a:srgbClr val="0085AC">
                    <a:alpha val="2000"/>
                  </a:srgbClr>
                </a:solidFill>
              </a:ln>
              <a:solidFill>
                <a:srgbClr val="FFFFFF"/>
              </a:solidFill>
              <a:effectLst>
                <a:outerShdw blurRad="50800" dist="38100" dir="5400000" algn="t" rotWithShape="0">
                  <a:prstClr val="black">
                    <a:alpha val="40000"/>
                  </a:prstClr>
                </a:outerShdw>
              </a:effectLst>
              <a:uLnTx/>
              <a:uFillTx/>
            </a:endParaRPr>
          </a:p>
        </p:txBody>
      </p:sp>
      <p:sp>
        <p:nvSpPr>
          <p:cNvPr id="5" name="Slide Number Placeholder 4"/>
          <p:cNvSpPr>
            <a:spLocks noGrp="1"/>
          </p:cNvSpPr>
          <p:nvPr>
            <p:ph type="sldNum" sz="quarter" idx="4"/>
          </p:nvPr>
        </p:nvSpPr>
        <p:spPr>
          <a:xfrm>
            <a:off x="6553200" y="6356350"/>
            <a:ext cx="2367588" cy="365125"/>
          </a:xfrm>
        </p:spPr>
        <p:txBody>
          <a:bodyPr/>
          <a:lstStyle/>
          <a:p>
            <a:fld id="{CDAE907E-7F84-7E47-B624-E1A95C1C6CC3}" type="slidenum">
              <a:rPr lang="en-US" smtClean="0"/>
              <a:pPr/>
              <a:t>8</a:t>
            </a:fld>
            <a:endParaRPr lang="en-US"/>
          </a:p>
        </p:txBody>
      </p:sp>
    </p:spTree>
    <p:extLst>
      <p:ext uri="{BB962C8B-B14F-4D97-AF65-F5344CB8AC3E}">
        <p14:creationId xmlns:p14="http://schemas.microsoft.com/office/powerpoint/2010/main" val="410844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Up</a:t>
            </a:r>
            <a:endParaRPr lang="en-US" dirty="0"/>
          </a:p>
        </p:txBody>
      </p:sp>
    </p:spTree>
    <p:extLst>
      <p:ext uri="{BB962C8B-B14F-4D97-AF65-F5344CB8AC3E}">
        <p14:creationId xmlns:p14="http://schemas.microsoft.com/office/powerpoint/2010/main" val="4649690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Ky13jZYQ0WxGSS9NG9qQ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r8UslhuT0GnLq_TdRhDQ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PMP1U4Rr0iJAD1grkB.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DD338byrUy.x6GH0kLvd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Kyt4vWzKEq0W4TOUfZ19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4c.GUrCqkC0ju.jnE8d8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1dCEWDR80GDPbC1xPCI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FM9dKiQ.kWv03yrzcTv0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317BakSUky_ISYnPhT6J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Kr3.eJX3EeVNO8QXA7NZ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mfYF8dDg0OwT_r1bfGJ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5rhYHBuiEajA2rg4_Y0S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LHxXXnDX0O_afkWL8Y57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Jn3Cc7R20KkgLLEZwCDP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WNx1MKQSaUW8hKSJmvwpu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O9NwNpyLkUC9lGhcS1hW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eLZ25ijbhk.tDQk_gX4jq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csn6hEIZmUeFA8P8RUFAR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fmB6jiW9ZESYplaO9IUw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3SGwdjnDUCIpWJp0cOxI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QK7clZsoEee8Q2eVdb1_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tzNbuyjKkGJe4bxYBfOq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2OMKWeseUulLCinsFoCU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qxomS0GiUasKGyEudtf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99slUjVAkkKPrIWY.h8z9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RdQdM23oT0yx5ezV4fczs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g8byroSTE2GD8JcPpyp0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y6gduGQ3bk.UxYOwVoblo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tGJYfIseP0KO9zSWyQ76N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1Jeik2vDkGMVwvVDbvx7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4Goy2A8JE2o0YN2Ea_Rn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ivInMiw_AUexFezgQ2hhY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odhYr2u80mxaF3Eo2HOD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pUTiFLjhU._nrqGutgLS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b0CSAS2QwE2P0OgpNVBTl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l6DwA2munkCMcZLAlas2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Lon.m6.FUi3rGavl32Ja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BaSTZn0qkeE.TVBNLWnJ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uAdJHjjDU.8VzceuRLYq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25VGA.sn02z9a6JSMDd6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aopVOwZO0KjqbrlVNkxG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WFqUQ1dWIky_i.s5Q8DXO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VmxPrLgaU.75pxfl3F0e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BP0Dqp.BkCHVA7IMrhEe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AGz5lJSp02NgK1wgWJ6A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afRvidX9lECZSMb2HFMZJ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nECYU_k0Uq99fYKe88Lc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rbccwh9Cr06pGLtgp8AvJ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cwGJNB.nUCz1zZbU_x.4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kTKAq7j1rEmVaryL9.t4I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uaX7qwfN0qwNXt5NRTMO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AsIy9hIeUq0OPmmUgwAT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0VxieQJvE0m_1R2w4oVZL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5bouhnDJ0exid6.lG2j0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aia1EsXpEOHqQ9nNceWU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YSBBfPyx0WFwbufxuhF.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L4HSifCkSN6QbhfcJhj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pyFwXT0BUunsn0eZSCGF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jYLNjwMd1kW4S20MLtnX7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UnNPcBv6064JRt2AKNlu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3iwN9Tf9HEGWcglcIv_N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4pcbzPDUka6x35SfaD5V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tX4uBe6Y0yxWqwOgWofo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hPAUwLSuWkGJ1NHF8liO4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46zTPnMoE2FCrJ_fGj67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fVfoAIL3.0O6whQo0P3f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95WAAfsTkK0jr6iEHibR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H0KbS5bOCE.q_lWdko3kJ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sMEFaZEjfk6VkUV9Br5I6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H0KbS5bOCE.q_lWdko3kJ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sMEFaZEjfk6VkUV9Br5I6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H0KbS5bOCE.q_lWdko3kJ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sMEFaZEjfk6VkUV9Br5I6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ah6mEjIEg0OzYCLI5A4uE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zUp3eBUoUe201ocFcEcU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H0KbS5bOCE.q_lWdko3kJ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sMEFaZEjfk6VkUV9Br5I6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qZJlvAeQ0uSIkcAdzpgM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29Guu.F1k.WjIucGwbsg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M29Guu.F1k.WjIucGwbsg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29Guu.F1k.WjIucGwbs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29Guu.F1k.WjIucGwbsg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29Guu.F1k.WjIucGwbsg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cCBYE9fVbESMpuwmzIbeF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sMEFaZEjfk6VkUV9Br5I6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3tfq_L3mkCURvkf7lIq7Q"/>
</p:tagLst>
</file>

<file path=ppt/theme/theme1.xml><?xml version="1.0" encoding="utf-8"?>
<a:theme xmlns:a="http://schemas.openxmlformats.org/drawingml/2006/main" name="Network">
  <a:themeElements>
    <a:clrScheme name="Custom 1">
      <a:dk1>
        <a:sysClr val="windowText" lastClr="000000"/>
      </a:dk1>
      <a:lt1>
        <a:srgbClr val="F8F8F8"/>
      </a:lt1>
      <a:dk2>
        <a:srgbClr val="474747"/>
      </a:dk2>
      <a:lt2>
        <a:srgbClr val="EEECE1"/>
      </a:lt2>
      <a:accent1>
        <a:srgbClr val="327F99"/>
      </a:accent1>
      <a:accent2>
        <a:srgbClr val="88BBC8"/>
      </a:accent2>
      <a:accent3>
        <a:srgbClr val="E96557"/>
      </a:accent3>
      <a:accent4>
        <a:srgbClr val="FDB853"/>
      </a:accent4>
      <a:accent5>
        <a:srgbClr val="88A022"/>
      </a:accent5>
      <a:accent6>
        <a:srgbClr val="A8BC65"/>
      </a:accent6>
      <a:hlink>
        <a:srgbClr val="327F99"/>
      </a:hlink>
      <a:folHlink>
        <a:srgbClr val="327F99"/>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2">
                <a:lumMod val="20000"/>
                <a:lumOff val="80000"/>
              </a:schemeClr>
            </a:gs>
            <a:gs pos="50000">
              <a:schemeClr val="bg2">
                <a:lumMod val="20000"/>
                <a:lumOff val="80000"/>
              </a:schemeClr>
            </a:gs>
            <a:gs pos="100000">
              <a:schemeClr val="bg2">
                <a:lumMod val="40000"/>
                <a:lumOff val="60000"/>
              </a:schemeClr>
            </a:gs>
          </a:gsLst>
          <a:lin ang="5400000" scaled="0"/>
        </a:gra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a:spPr>
      <a:bodyPr vert="horz" wrap="square" lIns="91440" tIns="91440" rIns="91440" bIns="91440" numCol="1" rtlCol="0" anchor="t" anchorCtr="0" compatLnSpc="1">
        <a:prstTxWarp prst="textNoShape">
          <a:avLst/>
        </a:prstTxWarp>
        <a:spAutoFit/>
      </a:bodyPr>
      <a:lstStyle>
        <a:defPPr algn="l" eaLnBrk="0" hangingPunct="0">
          <a:spcBef>
            <a:spcPct val="20000"/>
          </a:spcBef>
          <a:defRPr sz="2200" i="1" dirty="0" smtClean="0"/>
        </a:defPPr>
      </a:lstStyle>
    </a:spDef>
    <a:lnDef>
      <a:spPr>
        <a:ln>
          <a:solidFill>
            <a:schemeClr val="tx1">
              <a:lumMod val="75000"/>
              <a:lumOff val="25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spPr>
      <a:bodyPr vert="horz" wrap="square" lIns="91440" tIns="0" rIns="91440" bIns="45720" numCol="1" anchor="t" anchorCtr="0" compatLnSpc="1">
        <a:prstTxWarp prst="textNoShape">
          <a:avLst/>
        </a:prstTxWarp>
        <a:noAutofit/>
      </a:bodyPr>
      <a:lstStyle>
        <a:defPPr>
          <a:defRPr sz="1800" dirty="0" smtClean="0">
            <a:solidFill>
              <a:schemeClr val="bg1"/>
            </a:solidFill>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Deans LALW_4.potx</Template>
  <TotalTime>26184</TotalTime>
  <Words>983</Words>
  <Application>Microsoft Office PowerPoint</Application>
  <PresentationFormat>On-screen Show (4:3)</PresentationFormat>
  <Paragraphs>299</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Network</vt:lpstr>
      <vt:lpstr>Scaled Agile Framework</vt:lpstr>
      <vt:lpstr>Keeping Pace</vt:lpstr>
      <vt:lpstr>We thought we’d be programming like this</vt:lpstr>
      <vt:lpstr>But sometimes it feels like this</vt:lpstr>
      <vt:lpstr>The Management Challenge</vt:lpstr>
      <vt:lpstr>Be Agile</vt:lpstr>
      <vt:lpstr>A Stark Choice of Approaches</vt:lpstr>
      <vt:lpstr>Makes Money Faster</vt:lpstr>
      <vt:lpstr>Scale Up</vt:lpstr>
      <vt:lpstr>Scaling, Another Stark Choice</vt:lpstr>
      <vt:lpstr>Or Start with a Proven Framework</vt:lpstr>
      <vt:lpstr>PowerPoint Presentation</vt:lpstr>
      <vt:lpstr>SAFe Delivers Business Results</vt:lpstr>
      <vt:lpstr>Lean Thinking Provides the Tools We Need</vt:lpstr>
      <vt:lpstr>Goal: Speed, Quality, Value</vt:lpstr>
      <vt:lpstr>Respect for People</vt:lpstr>
      <vt:lpstr>Kaizen</vt:lpstr>
      <vt:lpstr>Product Development Flow</vt:lpstr>
      <vt:lpstr>Nothing Beats an Agile Team</vt:lpstr>
      <vt:lpstr>That Focuses on Code Quality</vt:lpstr>
      <vt:lpstr>Scale to the Program Level</vt:lpstr>
      <vt:lpstr>Develop on Rhythm. Deliver on Demand.</vt:lpstr>
      <vt:lpstr>Stay Lean</vt:lpstr>
      <vt:lpstr>Scaling to the Portfolio</vt:lpstr>
      <vt:lpstr>Scale to the Portfolio</vt:lpstr>
      <vt:lpstr>Agile Program Portfolio Management</vt:lpstr>
      <vt:lpstr>On “Managing” Knowledge Workers</vt:lpstr>
      <vt:lpstr>Lean Foundation: Leadership</vt:lpstr>
      <vt:lpstr>Conclusion</vt:lpstr>
      <vt:lpstr>Next Steps</vt:lpstr>
      <vt:lpstr>Next Steps</vt:lpstr>
      <vt:lpstr>PowerPoint Presentation</vt:lpstr>
      <vt:lpstr>Appendix</vt:lpstr>
      <vt:lpstr>References</vt:lpstr>
      <vt:lpstr>PowerPoint Presentation</vt:lpstr>
      <vt:lpstr>Framework Creator: Dean Leffingwell</vt:lpstr>
      <vt:lpstr>Contributors</vt:lpstr>
      <vt:lpstr>Some Thoughts on Agile Methods</vt:lpstr>
      <vt:lpstr>Case Studies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the Scaled Agile Framework ®: A Leadership Guide to Building the Lean|Agile Enterprise</dc:title>
  <dc:creator>Scaled Agile, Inc. and Leffingwell, LLC</dc:creator>
  <dc:description>© 2008 - 2013 Scaled Agile, Inc. and Leffingwell, LLC. Scaled Agile Framework ® is a trademark of Leffingwell, LLC.</dc:description>
  <cp:lastModifiedBy>Windows User</cp:lastModifiedBy>
  <cp:revision>2316</cp:revision>
  <cp:lastPrinted>2014-04-29T00:59:33Z</cp:lastPrinted>
  <dcterms:created xsi:type="dcterms:W3CDTF">2014-06-18T02:33:47Z</dcterms:created>
  <dcterms:modified xsi:type="dcterms:W3CDTF">2019-11-24T14:47:28Z</dcterms:modified>
</cp:coreProperties>
</file>